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Lst>
  <p:notesMasterIdLst>
    <p:notesMasterId r:id="rId34"/>
  </p:notesMasterIdLst>
  <p:sldIdLst>
    <p:sldId id="259" r:id="rId2"/>
    <p:sldId id="274" r:id="rId3"/>
    <p:sldId id="257" r:id="rId4"/>
    <p:sldId id="272" r:id="rId5"/>
    <p:sldId id="258" r:id="rId6"/>
    <p:sldId id="263" r:id="rId7"/>
    <p:sldId id="264" r:id="rId8"/>
    <p:sldId id="267" r:id="rId9"/>
    <p:sldId id="268" r:id="rId10"/>
    <p:sldId id="270" r:id="rId11"/>
    <p:sldId id="269" r:id="rId12"/>
    <p:sldId id="271" r:id="rId13"/>
    <p:sldId id="261" r:id="rId14"/>
    <p:sldId id="262" r:id="rId15"/>
    <p:sldId id="273" r:id="rId16"/>
    <p:sldId id="275" r:id="rId17"/>
    <p:sldId id="260" r:id="rId18"/>
    <p:sldId id="276" r:id="rId19"/>
    <p:sldId id="285" r:id="rId20"/>
    <p:sldId id="280" r:id="rId21"/>
    <p:sldId id="277" r:id="rId22"/>
    <p:sldId id="278" r:id="rId23"/>
    <p:sldId id="283" r:id="rId24"/>
    <p:sldId id="279" r:id="rId25"/>
    <p:sldId id="281" r:id="rId26"/>
    <p:sldId id="282" r:id="rId27"/>
    <p:sldId id="288" r:id="rId28"/>
    <p:sldId id="284" r:id="rId29"/>
    <p:sldId id="287" r:id="rId30"/>
    <p:sldId id="286" r:id="rId31"/>
    <p:sldId id="289" r:id="rId32"/>
    <p:sldId id="290" r:id="rId3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9" userDrawn="1">
          <p15:clr>
            <a:srgbClr val="A4A3A4"/>
          </p15:clr>
        </p15:guide>
        <p15:guide id="2" pos="8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3971" autoAdjust="0"/>
  </p:normalViewPr>
  <p:slideViewPr>
    <p:cSldViewPr snapToGrid="0">
      <p:cViewPr varScale="1">
        <p:scale>
          <a:sx n="65" d="100"/>
          <a:sy n="65" d="100"/>
        </p:scale>
        <p:origin x="864" y="78"/>
      </p:cViewPr>
      <p:guideLst>
        <p:guide orient="horz" pos="3339"/>
        <p:guide pos="8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0403-FF71-4E57-9FB6-F458B44AF760}" type="datetimeFigureOut">
              <a:rPr lang="zh-TW" altLang="en-US" smtClean="0"/>
              <a:t>2023/6/8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08083-7A6C-40D4-BD28-8388A0503026}" type="slidenum">
              <a:rPr lang="zh-TW" altLang="en-US" smtClean="0"/>
              <a:t>‹#›</a:t>
            </a:fld>
            <a:endParaRPr lang="zh-TW" altLang="en-US"/>
          </a:p>
        </p:txBody>
      </p:sp>
    </p:spTree>
    <p:extLst>
      <p:ext uri="{BB962C8B-B14F-4D97-AF65-F5344CB8AC3E}">
        <p14:creationId xmlns:p14="http://schemas.microsoft.com/office/powerpoint/2010/main" val="3045774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7</a:t>
            </a:fld>
            <a:endParaRPr lang="zh-TW" altLang="en-US"/>
          </a:p>
        </p:txBody>
      </p:sp>
    </p:spTree>
    <p:extLst>
      <p:ext uri="{BB962C8B-B14F-4D97-AF65-F5344CB8AC3E}">
        <p14:creationId xmlns:p14="http://schemas.microsoft.com/office/powerpoint/2010/main" val="300649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8</a:t>
            </a:fld>
            <a:endParaRPr lang="zh-TW" altLang="en-US"/>
          </a:p>
        </p:txBody>
      </p:sp>
    </p:spTree>
    <p:extLst>
      <p:ext uri="{BB962C8B-B14F-4D97-AF65-F5344CB8AC3E}">
        <p14:creationId xmlns:p14="http://schemas.microsoft.com/office/powerpoint/2010/main" val="384707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9</a:t>
            </a:fld>
            <a:endParaRPr lang="zh-TW" altLang="en-US"/>
          </a:p>
        </p:txBody>
      </p:sp>
    </p:spTree>
    <p:extLst>
      <p:ext uri="{BB962C8B-B14F-4D97-AF65-F5344CB8AC3E}">
        <p14:creationId xmlns:p14="http://schemas.microsoft.com/office/powerpoint/2010/main" val="314081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10</a:t>
            </a:fld>
            <a:endParaRPr lang="zh-TW" altLang="en-US"/>
          </a:p>
        </p:txBody>
      </p:sp>
    </p:spTree>
    <p:extLst>
      <p:ext uri="{BB962C8B-B14F-4D97-AF65-F5344CB8AC3E}">
        <p14:creationId xmlns:p14="http://schemas.microsoft.com/office/powerpoint/2010/main" val="351102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11</a:t>
            </a:fld>
            <a:endParaRPr lang="zh-TW" altLang="en-US"/>
          </a:p>
        </p:txBody>
      </p:sp>
    </p:spTree>
    <p:extLst>
      <p:ext uri="{BB962C8B-B14F-4D97-AF65-F5344CB8AC3E}">
        <p14:creationId xmlns:p14="http://schemas.microsoft.com/office/powerpoint/2010/main" val="306766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12</a:t>
            </a:fld>
            <a:endParaRPr lang="zh-TW" altLang="en-US"/>
          </a:p>
        </p:txBody>
      </p:sp>
    </p:spTree>
    <p:extLst>
      <p:ext uri="{BB962C8B-B14F-4D97-AF65-F5344CB8AC3E}">
        <p14:creationId xmlns:p14="http://schemas.microsoft.com/office/powerpoint/2010/main" val="315113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18</a:t>
            </a:fld>
            <a:endParaRPr lang="zh-TW" altLang="en-US"/>
          </a:p>
        </p:txBody>
      </p:sp>
    </p:spTree>
    <p:extLst>
      <p:ext uri="{BB962C8B-B14F-4D97-AF65-F5344CB8AC3E}">
        <p14:creationId xmlns:p14="http://schemas.microsoft.com/office/powerpoint/2010/main" val="38452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708083-7A6C-40D4-BD28-8388A0503026}" type="slidenum">
              <a:rPr lang="zh-TW" altLang="en-US" smtClean="0"/>
              <a:t>19</a:t>
            </a:fld>
            <a:endParaRPr lang="zh-TW" altLang="en-US"/>
          </a:p>
        </p:txBody>
      </p:sp>
    </p:spTree>
    <p:extLst>
      <p:ext uri="{BB962C8B-B14F-4D97-AF65-F5344CB8AC3E}">
        <p14:creationId xmlns:p14="http://schemas.microsoft.com/office/powerpoint/2010/main" val="737032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6900F25E-1A3A-47B2-A550-FA366A590BDA}" type="datetime1">
              <a:rPr lang="zh-TW" altLang="en-US" smtClean="0"/>
              <a:t>2023/6/8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1B60E87-7B2F-4408-B32A-2FCA83F8D01E}" type="slidenum">
              <a:rPr lang="zh-TW" altLang="en-US" smtClean="0"/>
              <a:t>‹#›</a:t>
            </a:fld>
            <a:endParaRPr lang="zh-TW" altLang="en-US"/>
          </a:p>
        </p:txBody>
      </p:sp>
    </p:spTree>
    <p:extLst>
      <p:ext uri="{BB962C8B-B14F-4D97-AF65-F5344CB8AC3E}">
        <p14:creationId xmlns:p14="http://schemas.microsoft.com/office/powerpoint/2010/main" val="244363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85D9AC0-6C5E-4FFA-815B-A515F0C83EF4}" type="datetime1">
              <a:rPr lang="zh-TW" altLang="en-US" smtClean="0"/>
              <a:t>2023/6/8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1B60E87-7B2F-4408-B32A-2FCA83F8D01E}" type="slidenum">
              <a:rPr lang="zh-TW" altLang="en-US" smtClean="0"/>
              <a:t>‹#›</a:t>
            </a:fld>
            <a:endParaRPr lang="zh-TW" altLang="en-US"/>
          </a:p>
        </p:txBody>
      </p:sp>
    </p:spTree>
    <p:extLst>
      <p:ext uri="{BB962C8B-B14F-4D97-AF65-F5344CB8AC3E}">
        <p14:creationId xmlns:p14="http://schemas.microsoft.com/office/powerpoint/2010/main" val="348879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99F64D8-12B8-415E-BEB3-351403C53571}" type="datetime1">
              <a:rPr lang="zh-TW" altLang="en-US" smtClean="0"/>
              <a:t>2023/6/8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1B60E87-7B2F-4408-B32A-2FCA83F8D01E}" type="slidenum">
              <a:rPr lang="zh-TW" altLang="en-US" smtClean="0"/>
              <a:t>‹#›</a:t>
            </a:fld>
            <a:endParaRPr lang="zh-TW" altLang="en-US"/>
          </a:p>
        </p:txBody>
      </p:sp>
    </p:spTree>
    <p:extLst>
      <p:ext uri="{BB962C8B-B14F-4D97-AF65-F5344CB8AC3E}">
        <p14:creationId xmlns:p14="http://schemas.microsoft.com/office/powerpoint/2010/main" val="57586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71D7C6B-19B7-4DC7-9984-BC76235F9A4A}" type="datetime1">
              <a:rPr lang="zh-TW" altLang="en-US" smtClean="0"/>
              <a:t>2023/6/8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1B60E87-7B2F-4408-B32A-2FCA83F8D01E}" type="slidenum">
              <a:rPr lang="zh-TW" altLang="en-US" smtClean="0"/>
              <a:pPr/>
              <a:t>‹#›</a:t>
            </a:fld>
            <a:endParaRPr lang="zh-TW" altLang="en-US"/>
          </a:p>
        </p:txBody>
      </p:sp>
    </p:spTree>
    <p:extLst>
      <p:ext uri="{BB962C8B-B14F-4D97-AF65-F5344CB8AC3E}">
        <p14:creationId xmlns:p14="http://schemas.microsoft.com/office/powerpoint/2010/main" val="181960080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E5E902D8-07FF-4530-87E4-A6A0AF8C11E5}" type="datetime1">
              <a:rPr lang="zh-TW" altLang="en-US" smtClean="0"/>
              <a:t>2023/6/8</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1B60E87-7B2F-4408-B32A-2FCA83F8D01E}" type="slidenum">
              <a:rPr lang="zh-TW" altLang="en-US" smtClean="0"/>
              <a:t>‹#›</a:t>
            </a:fld>
            <a:endParaRPr lang="zh-TW" altLang="en-US"/>
          </a:p>
        </p:txBody>
      </p:sp>
    </p:spTree>
    <p:extLst>
      <p:ext uri="{BB962C8B-B14F-4D97-AF65-F5344CB8AC3E}">
        <p14:creationId xmlns:p14="http://schemas.microsoft.com/office/powerpoint/2010/main" val="238648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71D7C6B-19B7-4DC7-9984-BC76235F9A4A}" type="datetime1">
              <a:rPr lang="zh-TW" altLang="en-US" smtClean="0"/>
              <a:t>2023/6/8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1B60E87-7B2F-4408-B32A-2FCA83F8D01E}" type="slidenum">
              <a:rPr lang="zh-TW" altLang="en-US" smtClean="0"/>
              <a:pPr/>
              <a:t>‹#›</a:t>
            </a:fld>
            <a:endParaRPr lang="zh-TW" altLang="en-US"/>
          </a:p>
        </p:txBody>
      </p:sp>
    </p:spTree>
    <p:extLst>
      <p:ext uri="{BB962C8B-B14F-4D97-AF65-F5344CB8AC3E}">
        <p14:creationId xmlns:p14="http://schemas.microsoft.com/office/powerpoint/2010/main" val="73090944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71D7C6B-19B7-4DC7-9984-BC76235F9A4A}" type="datetime1">
              <a:rPr lang="zh-TW" altLang="en-US" smtClean="0"/>
              <a:t>2023/6/8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1B60E87-7B2F-4408-B32A-2FCA83F8D01E}" type="slidenum">
              <a:rPr lang="zh-TW" altLang="en-US" smtClean="0"/>
              <a:pPr/>
              <a:t>‹#›</a:t>
            </a:fld>
            <a:endParaRPr lang="zh-TW" altLang="en-US"/>
          </a:p>
        </p:txBody>
      </p:sp>
    </p:spTree>
    <p:extLst>
      <p:ext uri="{BB962C8B-B14F-4D97-AF65-F5344CB8AC3E}">
        <p14:creationId xmlns:p14="http://schemas.microsoft.com/office/powerpoint/2010/main" val="32576883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A937CE0-C1B6-4D15-967F-E5C18BF5135A}" type="datetime1">
              <a:rPr lang="zh-TW" altLang="en-US" smtClean="0"/>
              <a:t>2023/6/8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1B60E87-7B2F-4408-B32A-2FCA83F8D01E}" type="slidenum">
              <a:rPr lang="zh-TW" altLang="en-US" smtClean="0"/>
              <a:t>‹#›</a:t>
            </a:fld>
            <a:endParaRPr lang="zh-TW" altLang="en-US"/>
          </a:p>
        </p:txBody>
      </p:sp>
    </p:spTree>
    <p:extLst>
      <p:ext uri="{BB962C8B-B14F-4D97-AF65-F5344CB8AC3E}">
        <p14:creationId xmlns:p14="http://schemas.microsoft.com/office/powerpoint/2010/main" val="1900131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CABE7-7590-45AD-8A5B-EA8502DDD669}" type="datetime1">
              <a:rPr lang="zh-TW" altLang="en-US" smtClean="0"/>
              <a:t>2023/6/8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1B60E87-7B2F-4408-B32A-2FCA83F8D01E}" type="slidenum">
              <a:rPr lang="zh-TW" altLang="en-US" smtClean="0"/>
              <a:t>‹#›</a:t>
            </a:fld>
            <a:endParaRPr lang="zh-TW" altLang="en-US"/>
          </a:p>
        </p:txBody>
      </p:sp>
    </p:spTree>
    <p:extLst>
      <p:ext uri="{BB962C8B-B14F-4D97-AF65-F5344CB8AC3E}">
        <p14:creationId xmlns:p14="http://schemas.microsoft.com/office/powerpoint/2010/main" val="270475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71D7C6B-19B7-4DC7-9984-BC76235F9A4A}" type="datetime1">
              <a:rPr lang="zh-TW" altLang="en-US" smtClean="0"/>
              <a:t>2023/6/8</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B60E87-7B2F-4408-B32A-2FCA83F8D01E}" type="slidenum">
              <a:rPr lang="zh-TW" altLang="en-US" smtClean="0"/>
              <a:pPr/>
              <a:t>‹#›</a:t>
            </a:fld>
            <a:endParaRPr lang="zh-TW" altLang="en-US"/>
          </a:p>
        </p:txBody>
      </p:sp>
    </p:spTree>
    <p:extLst>
      <p:ext uri="{BB962C8B-B14F-4D97-AF65-F5344CB8AC3E}">
        <p14:creationId xmlns:p14="http://schemas.microsoft.com/office/powerpoint/2010/main" val="300545448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71D7C6B-19B7-4DC7-9984-BC76235F9A4A}" type="datetime1">
              <a:rPr lang="zh-TW" altLang="en-US" smtClean="0"/>
              <a:t>2023/6/8</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B60E87-7B2F-4408-B32A-2FCA83F8D01E}" type="slidenum">
              <a:rPr lang="zh-TW" altLang="en-US" smtClean="0"/>
              <a:pPr/>
              <a:t>‹#›</a:t>
            </a:fld>
            <a:endParaRPr lang="zh-TW" altLang="en-US"/>
          </a:p>
        </p:txBody>
      </p:sp>
    </p:spTree>
    <p:extLst>
      <p:ext uri="{BB962C8B-B14F-4D97-AF65-F5344CB8AC3E}">
        <p14:creationId xmlns:p14="http://schemas.microsoft.com/office/powerpoint/2010/main" val="141893515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71D7C6B-19B7-4DC7-9984-BC76235F9A4A}" type="datetime1">
              <a:rPr lang="zh-TW" altLang="en-US" smtClean="0"/>
              <a:t>2023/6/8</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1B60E87-7B2F-4408-B32A-2FCA83F8D01E}" type="slidenum">
              <a:rPr lang="zh-TW" altLang="en-US" smtClean="0"/>
              <a:pPr/>
              <a:t>‹#›</a:t>
            </a:fld>
            <a:endParaRPr lang="zh-TW" altLang="en-US"/>
          </a:p>
        </p:txBody>
      </p:sp>
    </p:spTree>
    <p:extLst>
      <p:ext uri="{BB962C8B-B14F-4D97-AF65-F5344CB8AC3E}">
        <p14:creationId xmlns:p14="http://schemas.microsoft.com/office/powerpoint/2010/main" val="77617665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71816-37B6-90F8-44EE-E37BEA90CC4B}"/>
              </a:ext>
            </a:extLst>
          </p:cNvPr>
          <p:cNvSpPr>
            <a:spLocks noGrp="1"/>
          </p:cNvSpPr>
          <p:nvPr>
            <p:ph type="ctrTitle"/>
          </p:nvPr>
        </p:nvSpPr>
        <p:spPr>
          <a:xfrm>
            <a:off x="707335" y="899581"/>
            <a:ext cx="10777330" cy="2387600"/>
          </a:xfrm>
        </p:spPr>
        <p:txBody>
          <a:bodyPr>
            <a:normAutofit/>
          </a:bodyPr>
          <a:lstStyle/>
          <a:p>
            <a:pPr algn="ctr"/>
            <a:r>
              <a:rPr lang="en-US" altLang="zh-TW" sz="4000" b="0" i="0" u="none" strike="noStrike" baseline="0" dirty="0">
                <a:latin typeface="Stencil" panose="040409050D0802020404" pitchFamily="82" charset="0"/>
                <a:cs typeface="Times New Roman" panose="02020603050405020304" pitchFamily="18" charset="0"/>
              </a:rPr>
              <a:t>A Neural Algorithm of Artistic Style</a:t>
            </a:r>
            <a:endParaRPr lang="zh-TW" altLang="en-US" sz="4000" dirty="0">
              <a:latin typeface="Stencil" panose="040409050D0802020404" pitchFamily="82" charset="0"/>
              <a:cs typeface="Times New Roman" panose="02020603050405020304" pitchFamily="18" charset="0"/>
            </a:endParaRPr>
          </a:p>
        </p:txBody>
      </p:sp>
      <p:sp>
        <p:nvSpPr>
          <p:cNvPr id="3" name="副標題 2">
            <a:extLst>
              <a:ext uri="{FF2B5EF4-FFF2-40B4-BE49-F238E27FC236}">
                <a16:creationId xmlns:a16="http://schemas.microsoft.com/office/drawing/2014/main" id="{D3596DCD-8C11-0011-FCD3-B53A6AAAE1C1}"/>
              </a:ext>
            </a:extLst>
          </p:cNvPr>
          <p:cNvSpPr>
            <a:spLocks noGrp="1"/>
          </p:cNvSpPr>
          <p:nvPr>
            <p:ph type="subTitle" idx="1"/>
          </p:nvPr>
        </p:nvSpPr>
        <p:spPr>
          <a:xfrm>
            <a:off x="1092818" y="3616384"/>
            <a:ext cx="5887845" cy="2349518"/>
          </a:xfrm>
        </p:spPr>
        <p:txBody>
          <a:bodyPr>
            <a:noAutofit/>
          </a:bodyPr>
          <a:lstStyle/>
          <a:p>
            <a:pPr>
              <a:lnSpc>
                <a:spcPct val="200000"/>
              </a:lnSpc>
            </a:pPr>
            <a:r>
              <a:rPr lang="zh-TW" altLang="en-US" sz="2000" b="1" dirty="0">
                <a:latin typeface="+mj-ea"/>
                <a:ea typeface="+mj-ea"/>
                <a:cs typeface="Times New Roman" panose="02020603050405020304" pitchFamily="18" charset="0"/>
              </a:rPr>
              <a:t>授課老師</a:t>
            </a:r>
            <a:r>
              <a:rPr lang="zh-TW" altLang="en-US" sz="2000" dirty="0">
                <a:latin typeface="+mj-ea"/>
                <a:ea typeface="+mj-ea"/>
                <a:cs typeface="Times New Roman" panose="02020603050405020304" pitchFamily="18" charset="0"/>
              </a:rPr>
              <a:t>：邱垂昱</a:t>
            </a:r>
            <a:endParaRPr lang="en-US" altLang="zh-TW" sz="2000" dirty="0">
              <a:latin typeface="+mj-ea"/>
              <a:ea typeface="+mj-ea"/>
              <a:cs typeface="Times New Roman" panose="02020603050405020304" pitchFamily="18" charset="0"/>
            </a:endParaRPr>
          </a:p>
          <a:p>
            <a:pPr algn="r">
              <a:lnSpc>
                <a:spcPct val="100000"/>
              </a:lnSpc>
            </a:pPr>
            <a:r>
              <a:rPr lang="zh-TW" altLang="en-US" sz="2000" b="1" dirty="0">
                <a:latin typeface="+mj-ea"/>
                <a:ea typeface="+mj-ea"/>
                <a:cs typeface="Times New Roman" panose="02020603050405020304" pitchFamily="18" charset="0"/>
              </a:rPr>
              <a:t>組員</a:t>
            </a:r>
            <a:r>
              <a:rPr lang="zh-TW" altLang="en-US" sz="2000" dirty="0">
                <a:latin typeface="+mj-ea"/>
                <a:ea typeface="+mj-ea"/>
                <a:cs typeface="Times New Roman" panose="02020603050405020304" pitchFamily="18" charset="0"/>
              </a:rPr>
              <a:t>：</a:t>
            </a:r>
            <a:r>
              <a:rPr lang="en-US" altLang="zh-TW" sz="2000" dirty="0">
                <a:latin typeface="+mj-ea"/>
                <a:ea typeface="+mj-ea"/>
                <a:cs typeface="Times New Roman" panose="02020603050405020304" pitchFamily="18" charset="0"/>
              </a:rPr>
              <a:t>111378013 </a:t>
            </a:r>
            <a:r>
              <a:rPr lang="zh-TW" altLang="en-US" sz="2000" dirty="0">
                <a:latin typeface="+mj-ea"/>
                <a:ea typeface="+mj-ea"/>
                <a:cs typeface="Times New Roman" panose="02020603050405020304" pitchFamily="18" charset="0"/>
              </a:rPr>
              <a:t>顧芸瑄  </a:t>
            </a:r>
            <a:r>
              <a:rPr lang="en-US" altLang="zh-TW" sz="2000" dirty="0">
                <a:latin typeface="+mj-ea"/>
                <a:ea typeface="+mj-ea"/>
                <a:cs typeface="Times New Roman" panose="02020603050405020304" pitchFamily="18" charset="0"/>
              </a:rPr>
              <a:t>111378048</a:t>
            </a:r>
            <a:r>
              <a:rPr lang="zh-TW" altLang="en-US" sz="2000" dirty="0">
                <a:latin typeface="+mj-ea"/>
                <a:ea typeface="+mj-ea"/>
                <a:cs typeface="Times New Roman" panose="02020603050405020304" pitchFamily="18" charset="0"/>
              </a:rPr>
              <a:t> 黃駿易</a:t>
            </a:r>
            <a:endParaRPr lang="en-US" altLang="zh-TW" sz="2000" dirty="0">
              <a:latin typeface="+mj-ea"/>
              <a:ea typeface="+mj-ea"/>
              <a:cs typeface="Times New Roman" panose="02020603050405020304" pitchFamily="18" charset="0"/>
            </a:endParaRPr>
          </a:p>
          <a:p>
            <a:pPr algn="r">
              <a:lnSpc>
                <a:spcPct val="100000"/>
              </a:lnSpc>
            </a:pPr>
            <a:r>
              <a:rPr lang="en-US" altLang="zh-TW" sz="2000" dirty="0">
                <a:latin typeface="+mj-ea"/>
                <a:ea typeface="+mj-ea"/>
                <a:cs typeface="Times New Roman" panose="02020603050405020304" pitchFamily="18" charset="0"/>
              </a:rPr>
              <a:t>111378061 </a:t>
            </a:r>
            <a:r>
              <a:rPr lang="zh-TW" altLang="en-US" sz="2000" dirty="0">
                <a:latin typeface="+mj-ea"/>
                <a:ea typeface="+mj-ea"/>
                <a:cs typeface="Times New Roman" panose="02020603050405020304" pitchFamily="18" charset="0"/>
              </a:rPr>
              <a:t>謝庭瑋  </a:t>
            </a:r>
            <a:r>
              <a:rPr lang="en-US" altLang="zh-TW" sz="2000" dirty="0">
                <a:latin typeface="+mj-ea"/>
                <a:ea typeface="+mj-ea"/>
                <a:cs typeface="Times New Roman" panose="02020603050405020304" pitchFamily="18" charset="0"/>
              </a:rPr>
              <a:t>111378069</a:t>
            </a:r>
            <a:r>
              <a:rPr lang="zh-TW" altLang="en-US" sz="2000" dirty="0">
                <a:latin typeface="+mj-ea"/>
                <a:ea typeface="+mj-ea"/>
                <a:cs typeface="Times New Roman" panose="02020603050405020304" pitchFamily="18" charset="0"/>
              </a:rPr>
              <a:t> 葉子潔</a:t>
            </a:r>
            <a:endParaRPr lang="en-US" altLang="zh-TW" sz="2000" dirty="0">
              <a:latin typeface="+mj-ea"/>
              <a:ea typeface="+mj-ea"/>
              <a:cs typeface="Times New Roman" panose="02020603050405020304" pitchFamily="18" charset="0"/>
            </a:endParaRPr>
          </a:p>
          <a:p>
            <a:pPr algn="r">
              <a:lnSpc>
                <a:spcPct val="100000"/>
              </a:lnSpc>
            </a:pPr>
            <a:r>
              <a:rPr lang="en-US" altLang="zh-TW" sz="2000" dirty="0">
                <a:latin typeface="+mj-ea"/>
                <a:ea typeface="+mj-ea"/>
                <a:cs typeface="Times New Roman" panose="02020603050405020304" pitchFamily="18" charset="0"/>
              </a:rPr>
              <a:t>111378073 </a:t>
            </a:r>
            <a:r>
              <a:rPr lang="zh-TW" altLang="en-US" sz="2000" dirty="0">
                <a:latin typeface="+mj-ea"/>
                <a:ea typeface="+mj-ea"/>
                <a:cs typeface="Times New Roman" panose="02020603050405020304" pitchFamily="18" charset="0"/>
              </a:rPr>
              <a:t>游家雯  </a:t>
            </a:r>
            <a:r>
              <a:rPr lang="en-US" altLang="zh-TW" sz="2000" dirty="0">
                <a:latin typeface="+mj-ea"/>
                <a:ea typeface="+mj-ea"/>
                <a:cs typeface="Times New Roman" panose="02020603050405020304" pitchFamily="18" charset="0"/>
              </a:rPr>
              <a:t>111378076 </a:t>
            </a:r>
            <a:r>
              <a:rPr lang="zh-TW" altLang="en-US" sz="2000">
                <a:latin typeface="+mj-ea"/>
                <a:ea typeface="+mj-ea"/>
                <a:cs typeface="Times New Roman" panose="02020603050405020304" pitchFamily="18" charset="0"/>
              </a:rPr>
              <a:t>藍楷崴</a:t>
            </a:r>
            <a:endParaRPr lang="en-US" altLang="zh-TW" sz="2000" dirty="0">
              <a:latin typeface="+mj-ea"/>
              <a:ea typeface="+mj-ea"/>
              <a:cs typeface="Times New Roman" panose="02020603050405020304" pitchFamily="18" charset="0"/>
            </a:endParaRPr>
          </a:p>
          <a:p>
            <a:pPr>
              <a:lnSpc>
                <a:spcPct val="100000"/>
              </a:lnSpc>
            </a:pPr>
            <a:r>
              <a:rPr lang="zh-TW" altLang="en-US" sz="2000" dirty="0">
                <a:latin typeface="+mj-ea"/>
                <a:ea typeface="+mj-ea"/>
                <a:cs typeface="Times New Roman" panose="02020603050405020304" pitchFamily="18" charset="0"/>
              </a:rPr>
              <a:t>                    </a:t>
            </a:r>
            <a:r>
              <a:rPr lang="en-US" altLang="zh-TW" sz="2000" dirty="0">
                <a:latin typeface="+mj-ea"/>
                <a:ea typeface="+mj-ea"/>
                <a:cs typeface="Times New Roman" panose="02020603050405020304" pitchFamily="18" charset="0"/>
              </a:rPr>
              <a:t>111378077 </a:t>
            </a:r>
            <a:r>
              <a:rPr lang="zh-TW" altLang="en-US" sz="2000" dirty="0">
                <a:latin typeface="+mj-ea"/>
                <a:ea typeface="+mj-ea"/>
                <a:cs typeface="Times New Roman" panose="02020603050405020304" pitchFamily="18" charset="0"/>
              </a:rPr>
              <a:t>高子晴    </a:t>
            </a:r>
          </a:p>
        </p:txBody>
      </p:sp>
    </p:spTree>
    <p:extLst>
      <p:ext uri="{BB962C8B-B14F-4D97-AF65-F5344CB8AC3E}">
        <p14:creationId xmlns:p14="http://schemas.microsoft.com/office/powerpoint/2010/main" val="16866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內容版面配置區 9">
                <a:extLst>
                  <a:ext uri="{FF2B5EF4-FFF2-40B4-BE49-F238E27FC236}">
                    <a16:creationId xmlns:a16="http://schemas.microsoft.com/office/drawing/2014/main" id="{1F333629-0D44-4EE1-ABEB-2E00D46F35E7}"/>
                  </a:ext>
                </a:extLst>
              </p:cNvPr>
              <p:cNvSpPr>
                <a:spLocks noGrp="1"/>
              </p:cNvSpPr>
              <p:nvPr>
                <p:ph idx="1"/>
              </p:nvPr>
            </p:nvSpPr>
            <p:spPr>
              <a:xfrm>
                <a:off x="1344549" y="1728978"/>
                <a:ext cx="9502902" cy="4495800"/>
              </a:xfrm>
            </p:spPr>
            <p:txBody>
              <a:bodyPr>
                <a:normAutofit fontScale="85000" lnSpcReduction="20000"/>
              </a:bodyPr>
              <a:lstStyle/>
              <a:p>
                <a:pPr>
                  <a:lnSpc>
                    <a:spcPct val="150000"/>
                  </a:lnSpc>
                </a:pPr>
                <a:r>
                  <a:rPr lang="en-US" altLang="zh-TW" sz="2400" dirty="0">
                    <a:solidFill>
                      <a:schemeClr val="tx1"/>
                    </a:solidFill>
                    <a:latin typeface="Helvetica" panose="020B0604020202020204" pitchFamily="34" charset="0"/>
                    <a:cs typeface="Helvetica" panose="020B0604020202020204" pitchFamily="34" charset="0"/>
                  </a:rPr>
                  <a:t>We then define the squared-error loss between the two feature representations</a:t>
                </a:r>
              </a:p>
              <a:p>
                <a:pPr>
                  <a:lnSpc>
                    <a:spcPct val="150000"/>
                  </a:lnSpc>
                </a:pPr>
                <a:endParaRPr lang="en-US" altLang="zh-TW" sz="2400" dirty="0">
                  <a:solidFill>
                    <a:schemeClr val="tx1"/>
                  </a:solidFill>
                  <a:latin typeface="Helvetica" panose="020B0604020202020204" pitchFamily="34" charset="0"/>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cs typeface="Helvetica" panose="020B0604020202020204" pitchFamily="34" charset="0"/>
                            </a:rPr>
                          </m:ctrlPr>
                        </m:sSubPr>
                        <m:e>
                          <m:r>
                            <a:rPr lang="en-US" altLang="zh-TW" sz="2800" b="0" i="1" smtClean="0">
                              <a:solidFill>
                                <a:schemeClr val="tx1"/>
                              </a:solidFill>
                              <a:latin typeface="Cambria Math" panose="02040503050406030204" pitchFamily="18" charset="0"/>
                              <a:cs typeface="Helvetica" panose="020B0604020202020204" pitchFamily="34" charset="0"/>
                            </a:rPr>
                            <m:t>𝐿</m:t>
                          </m:r>
                        </m:e>
                        <m:sub>
                          <m:r>
                            <a:rPr lang="en-US" altLang="zh-TW" sz="2800" b="0" i="1" smtClean="0">
                              <a:solidFill>
                                <a:schemeClr val="tx1"/>
                              </a:solidFill>
                              <a:latin typeface="Cambria Math" panose="02040503050406030204" pitchFamily="18" charset="0"/>
                              <a:cs typeface="Helvetica" panose="020B0604020202020204" pitchFamily="34" charset="0"/>
                            </a:rPr>
                            <m:t>𝑐𝑜𝑛𝑡𝑒𝑛𝑡</m:t>
                          </m:r>
                        </m:sub>
                      </m:sSub>
                      <m:d>
                        <m:dPr>
                          <m:ctrlPr>
                            <a:rPr lang="en-US" altLang="zh-TW" sz="2800" b="0" i="1" smtClean="0">
                              <a:solidFill>
                                <a:schemeClr val="tx1"/>
                              </a:solidFill>
                              <a:latin typeface="Cambria Math" panose="02040503050406030204" pitchFamily="18" charset="0"/>
                              <a:cs typeface="Helvetica" panose="020B0604020202020204" pitchFamily="34" charset="0"/>
                            </a:rPr>
                          </m:ctrlPr>
                        </m:dPr>
                        <m:e>
                          <m:acc>
                            <m:accPr>
                              <m:chr m:val="⃗"/>
                              <m:ctrlPr>
                                <a:rPr lang="en-US" altLang="zh-TW" sz="2800" b="0" i="1" smtClean="0">
                                  <a:solidFill>
                                    <a:schemeClr val="tx1"/>
                                  </a:solidFill>
                                  <a:latin typeface="Cambria Math" panose="02040503050406030204" pitchFamily="18" charset="0"/>
                                  <a:cs typeface="Helvetica" panose="020B0604020202020204" pitchFamily="34" charset="0"/>
                                </a:rPr>
                              </m:ctrlPr>
                            </m:accPr>
                            <m:e>
                              <m:r>
                                <a:rPr lang="en-US" altLang="zh-TW" sz="2800" b="0" i="1" smtClean="0">
                                  <a:solidFill>
                                    <a:schemeClr val="tx1"/>
                                  </a:solidFill>
                                  <a:latin typeface="Cambria Math" panose="02040503050406030204" pitchFamily="18" charset="0"/>
                                  <a:cs typeface="Helvetica" panose="020B0604020202020204" pitchFamily="34" charset="0"/>
                                </a:rPr>
                                <m:t>𝑝</m:t>
                              </m:r>
                            </m:e>
                          </m:acc>
                          <m:r>
                            <a:rPr lang="en-US" altLang="zh-TW" sz="2800" b="0" i="1" smtClean="0">
                              <a:solidFill>
                                <a:schemeClr val="tx1"/>
                              </a:solidFill>
                              <a:latin typeface="Cambria Math" panose="02040503050406030204" pitchFamily="18" charset="0"/>
                              <a:cs typeface="Helvetica" panose="020B0604020202020204" pitchFamily="34" charset="0"/>
                            </a:rPr>
                            <m:t>,</m:t>
                          </m:r>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𝑥</m:t>
                              </m:r>
                            </m:e>
                          </m:acc>
                          <m:r>
                            <a:rPr lang="en-US" altLang="zh-TW" sz="2800" b="0" i="1" smtClean="0">
                              <a:latin typeface="Cambria Math" panose="02040503050406030204" pitchFamily="18" charset="0"/>
                              <a:cs typeface="Helvetica" panose="020B0604020202020204" pitchFamily="34" charset="0"/>
                            </a:rPr>
                            <m:t>,</m:t>
                          </m:r>
                          <m:r>
                            <a:rPr lang="en-US" altLang="zh-TW" sz="2800" b="0" i="1" smtClean="0">
                              <a:latin typeface="Cambria Math" panose="02040503050406030204" pitchFamily="18" charset="0"/>
                              <a:cs typeface="Helvetica" panose="020B0604020202020204" pitchFamily="34" charset="0"/>
                            </a:rPr>
                            <m:t>𝑙</m:t>
                          </m:r>
                        </m:e>
                      </m:d>
                      <m:r>
                        <a:rPr lang="en-US" altLang="zh-TW" sz="2800" b="0" i="1" smtClean="0">
                          <a:latin typeface="Cambria Math" panose="02040503050406030204" pitchFamily="18" charset="0"/>
                          <a:cs typeface="Helvetica" panose="020B0604020202020204" pitchFamily="34" charset="0"/>
                        </a:rPr>
                        <m:t>=</m:t>
                      </m:r>
                      <m:f>
                        <m:fPr>
                          <m:ctrlPr>
                            <a:rPr lang="en-US" altLang="zh-TW" sz="2800" b="0" i="1" smtClean="0">
                              <a:latin typeface="Cambria Math" panose="02040503050406030204" pitchFamily="18" charset="0"/>
                              <a:cs typeface="Helvetica" panose="020B0604020202020204" pitchFamily="34" charset="0"/>
                            </a:rPr>
                          </m:ctrlPr>
                        </m:fPr>
                        <m:num>
                          <m:r>
                            <a:rPr lang="en-US" altLang="zh-TW" sz="2800" b="0" i="1" smtClean="0">
                              <a:latin typeface="Cambria Math" panose="02040503050406030204" pitchFamily="18" charset="0"/>
                              <a:cs typeface="Helvetica" panose="020B0604020202020204" pitchFamily="34" charset="0"/>
                            </a:rPr>
                            <m:t>1</m:t>
                          </m:r>
                        </m:num>
                        <m:den>
                          <m:r>
                            <a:rPr lang="en-US" altLang="zh-TW" sz="2800" b="0" i="1" smtClean="0">
                              <a:latin typeface="Cambria Math" panose="02040503050406030204" pitchFamily="18" charset="0"/>
                              <a:cs typeface="Helvetica" panose="020B0604020202020204" pitchFamily="34" charset="0"/>
                            </a:rPr>
                            <m:t>2</m:t>
                          </m:r>
                        </m:den>
                      </m:f>
                      <m:nary>
                        <m:naryPr>
                          <m:chr m:val="∑"/>
                          <m:supHide m:val="on"/>
                          <m:ctrlPr>
                            <a:rPr lang="en-US" altLang="zh-TW" sz="2800" b="0" i="1" smtClean="0">
                              <a:latin typeface="Cambria Math" panose="02040503050406030204" pitchFamily="18" charset="0"/>
                              <a:cs typeface="Helvetica" panose="020B0604020202020204" pitchFamily="34" charset="0"/>
                            </a:rPr>
                          </m:ctrlPr>
                        </m:naryPr>
                        <m:sub>
                          <m:r>
                            <m:rPr>
                              <m:brk m:alnAt="7"/>
                            </m:rPr>
                            <a:rPr lang="en-US" altLang="zh-TW" sz="2800" b="0" i="1" smtClean="0">
                              <a:latin typeface="Cambria Math" panose="02040503050406030204" pitchFamily="18" charset="0"/>
                              <a:cs typeface="Helvetica" panose="020B0604020202020204" pitchFamily="34" charset="0"/>
                            </a:rPr>
                            <m:t>𝑖</m:t>
                          </m:r>
                          <m:r>
                            <a:rPr lang="en-US" altLang="zh-TW" sz="2800" b="0" i="1" smtClean="0">
                              <a:latin typeface="Cambria Math" panose="02040503050406030204" pitchFamily="18" charset="0"/>
                              <a:cs typeface="Helvetica" panose="020B0604020202020204" pitchFamily="34" charset="0"/>
                            </a:rPr>
                            <m:t>,</m:t>
                          </m:r>
                          <m:r>
                            <a:rPr lang="en-US" altLang="zh-TW" sz="2800" b="0" i="1" smtClean="0">
                              <a:latin typeface="Cambria Math" panose="02040503050406030204" pitchFamily="18" charset="0"/>
                              <a:cs typeface="Helvetica" panose="020B0604020202020204" pitchFamily="34" charset="0"/>
                            </a:rPr>
                            <m:t>𝑗</m:t>
                          </m:r>
                        </m:sub>
                        <m:sup/>
                        <m:e>
                          <m:sSup>
                            <m:sSupPr>
                              <m:ctrlPr>
                                <a:rPr lang="en-US" altLang="zh-TW" sz="2800" b="0" i="1" smtClean="0">
                                  <a:latin typeface="Cambria Math" panose="02040503050406030204" pitchFamily="18" charset="0"/>
                                  <a:cs typeface="Helvetica" panose="020B0604020202020204" pitchFamily="34" charset="0"/>
                                </a:rPr>
                              </m:ctrlPr>
                            </m:sSupPr>
                            <m:e>
                              <m:r>
                                <a:rPr lang="en-US" altLang="zh-TW" sz="2800" i="1">
                                  <a:latin typeface="Cambria Math" panose="02040503050406030204" pitchFamily="18" charset="0"/>
                                  <a:cs typeface="Helvetica" panose="020B0604020202020204" pitchFamily="34" charset="0"/>
                                </a:rPr>
                                <m:t>(</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𝐹</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r>
                                <a:rPr lang="en-US" altLang="zh-TW" sz="2800" i="1">
                                  <a:latin typeface="Cambria Math" panose="02040503050406030204" pitchFamily="18" charset="0"/>
                                  <a:cs typeface="Helvetica" panose="020B0604020202020204" pitchFamily="34" charset="0"/>
                                </a:rPr>
                                <m:t>−</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𝑃</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r>
                                <a:rPr lang="en-US" altLang="zh-TW" sz="2800" i="1">
                                  <a:latin typeface="Cambria Math" panose="02040503050406030204" pitchFamily="18" charset="0"/>
                                  <a:cs typeface="Helvetica" panose="020B0604020202020204" pitchFamily="34" charset="0"/>
                                </a:rPr>
                                <m:t>)</m:t>
                              </m:r>
                            </m:e>
                            <m:sup>
                              <m:r>
                                <a:rPr lang="en-US" altLang="zh-TW" sz="2800" b="0" i="1" smtClean="0">
                                  <a:latin typeface="Cambria Math" panose="02040503050406030204" pitchFamily="18" charset="0"/>
                                  <a:cs typeface="Helvetica" panose="020B0604020202020204" pitchFamily="34" charset="0"/>
                                </a:rPr>
                                <m:t>2</m:t>
                              </m:r>
                            </m:sup>
                          </m:sSup>
                        </m:e>
                      </m:nary>
                      <m:r>
                        <a:rPr lang="en-US" altLang="zh-TW" sz="2800" b="0" i="1" smtClean="0">
                          <a:latin typeface="Cambria Math" panose="02040503050406030204" pitchFamily="18" charset="0"/>
                          <a:cs typeface="Helvetica" panose="020B0604020202020204" pitchFamily="34" charset="0"/>
                        </a:rPr>
                        <m:t> </m:t>
                      </m:r>
                    </m:oMath>
                  </m:oMathPara>
                </a14:m>
                <a:endParaRPr lang="en-US" altLang="zh-TW" sz="2400" dirty="0">
                  <a:solidFill>
                    <a:schemeClr val="tx1"/>
                  </a:solidFill>
                  <a:latin typeface="Helvetica" panose="020B0604020202020204" pitchFamily="34" charset="0"/>
                  <a:cs typeface="Helvetica" panose="020B0604020202020204" pitchFamily="34" charset="0"/>
                </a:endParaRPr>
              </a:p>
              <a:p>
                <a:endParaRPr lang="en-US" altLang="zh-TW" sz="2400" dirty="0">
                  <a:solidFill>
                    <a:schemeClr val="tx1"/>
                  </a:solidFill>
                  <a:latin typeface="Helvetica" panose="020B0604020202020204" pitchFamily="34" charset="0"/>
                  <a:cs typeface="Helvetica" panose="020B0604020202020204" pitchFamily="34" charset="0"/>
                </a:endParaRPr>
              </a:p>
              <a:p>
                <a:r>
                  <a:rPr lang="en-US" altLang="zh-TW" sz="2400" dirty="0">
                    <a:solidFill>
                      <a:schemeClr val="tx1"/>
                    </a:solidFill>
                    <a:latin typeface="Helvetica" panose="020B0604020202020204" pitchFamily="34" charset="0"/>
                    <a:cs typeface="Helvetica" panose="020B0604020202020204" pitchFamily="34" charset="0"/>
                  </a:rPr>
                  <a:t>The derivative of this loss with respect to the activations in layer </a:t>
                </a:r>
                <a14:m>
                  <m:oMath xmlns:m="http://schemas.openxmlformats.org/officeDocument/2006/math">
                    <m:r>
                      <a:rPr lang="en-US" altLang="zh-TW" sz="2400" i="1" dirty="0" smtClean="0">
                        <a:solidFill>
                          <a:schemeClr val="tx1"/>
                        </a:solidFill>
                        <a:latin typeface="Cambria Math" panose="02040503050406030204" pitchFamily="18" charset="0"/>
                      </a:rPr>
                      <m:t>𝑙</m:t>
                    </m:r>
                  </m:oMath>
                </a14:m>
                <a:r>
                  <a:rPr lang="en-US" altLang="zh-TW" sz="2400" dirty="0">
                    <a:solidFill>
                      <a:schemeClr val="tx1"/>
                    </a:solidFill>
                    <a:latin typeface="Helvetica" panose="020B0604020202020204" pitchFamily="34" charset="0"/>
                    <a:cs typeface="Helvetica" panose="020B0604020202020204" pitchFamily="34" charset="0"/>
                  </a:rPr>
                  <a:t> equals</a:t>
                </a:r>
              </a:p>
              <a:p>
                <a:endParaRPr lang="en-US" altLang="zh-TW" sz="2400" dirty="0">
                  <a:solidFill>
                    <a:schemeClr val="tx1"/>
                  </a:solidFill>
                  <a:latin typeface="Helvetica" panose="020B0604020202020204" pitchFamily="34" charset="0"/>
                  <a:cs typeface="Helvetica" panose="020B0604020202020204" pitchFamily="34" charset="0"/>
                </a:endParaRPr>
              </a:p>
              <a:p>
                <a:endParaRPr lang="en-US" altLang="zh-TW" sz="2400" dirty="0">
                  <a:solidFill>
                    <a:schemeClr val="tx1"/>
                  </a:solidFill>
                  <a:latin typeface="Helvetica" panose="020B0604020202020204" pitchFamily="34" charset="0"/>
                  <a:cs typeface="Helvetica" panose="020B0604020202020204" pitchFamily="34" charset="0"/>
                </a:endParaRPr>
              </a:p>
              <a:p>
                <a:pPr marL="0" indent="0">
                  <a:buNone/>
                </a:pPr>
                <a14:m>
                  <m:oMathPara xmlns:m="http://schemas.openxmlformats.org/officeDocument/2006/math">
                    <m:oMathParaPr>
                      <m:jc m:val="center"/>
                    </m:oMathParaPr>
                    <m:oMath xmlns:m="http://schemas.openxmlformats.org/officeDocument/2006/math">
                      <m:f>
                        <m:fPr>
                          <m:ctrlPr>
                            <a:rPr lang="en-US" altLang="zh-TW" sz="2800" i="1" smtClean="0">
                              <a:solidFill>
                                <a:schemeClr val="tx1"/>
                              </a:solidFill>
                              <a:latin typeface="Cambria Math" panose="02040503050406030204" pitchFamily="18" charset="0"/>
                              <a:cs typeface="Helvetica" panose="020B0604020202020204" pitchFamily="34" charset="0"/>
                            </a:rPr>
                          </m:ctrlPr>
                        </m:fPr>
                        <m:num>
                          <m:r>
                            <a:rPr lang="zh-TW" altLang="en-US" sz="2800" i="1">
                              <a:latin typeface="Cambria Math" panose="02040503050406030204" pitchFamily="18" charset="0"/>
                              <a:cs typeface="Helvetica" panose="020B0604020202020204" pitchFamily="34" charset="0"/>
                            </a:rPr>
                            <m:t>𝜕</m:t>
                          </m:r>
                          <m:sSub>
                            <m:sSubPr>
                              <m:ctrlPr>
                                <a:rPr lang="en-US" altLang="zh-TW" sz="2800" i="1">
                                  <a:latin typeface="Cambria Math" panose="02040503050406030204" pitchFamily="18" charset="0"/>
                                  <a:cs typeface="Helvetica" panose="020B0604020202020204" pitchFamily="34" charset="0"/>
                                </a:rPr>
                              </m:ctrlPr>
                            </m:sSubPr>
                            <m:e>
                              <m:r>
                                <a:rPr lang="en-US" altLang="zh-TW" sz="2800" i="1">
                                  <a:latin typeface="Cambria Math" panose="02040503050406030204" pitchFamily="18" charset="0"/>
                                  <a:cs typeface="Helvetica" panose="020B0604020202020204" pitchFamily="34" charset="0"/>
                                </a:rPr>
                                <m:t>𝐿</m:t>
                              </m:r>
                            </m:e>
                            <m:sub>
                              <m:r>
                                <a:rPr lang="en-US" altLang="zh-TW" sz="2800" i="1">
                                  <a:latin typeface="Cambria Math" panose="02040503050406030204" pitchFamily="18" charset="0"/>
                                  <a:cs typeface="Helvetica" panose="020B0604020202020204" pitchFamily="34" charset="0"/>
                                </a:rPr>
                                <m:t>𝑐𝑜𝑛𝑡𝑒𝑛𝑡</m:t>
                              </m:r>
                            </m:sub>
                          </m:sSub>
                        </m:num>
                        <m:den>
                          <m:r>
                            <a:rPr lang="zh-TW" altLang="en-US" sz="2800" i="1" smtClean="0">
                              <a:solidFill>
                                <a:schemeClr val="tx1"/>
                              </a:solidFill>
                              <a:latin typeface="Cambria Math" panose="02040503050406030204" pitchFamily="18" charset="0"/>
                              <a:cs typeface="Helvetica" panose="020B0604020202020204" pitchFamily="34" charset="0"/>
                            </a:rPr>
                            <m:t>𝜕</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𝐹</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den>
                      </m:f>
                      <m:r>
                        <a:rPr lang="en-US" altLang="zh-TW" sz="2800" b="0" i="1" smtClean="0">
                          <a:solidFill>
                            <a:schemeClr val="tx1"/>
                          </a:solidFill>
                          <a:latin typeface="Cambria Math" panose="02040503050406030204" pitchFamily="18" charset="0"/>
                          <a:cs typeface="Helvetica" panose="020B0604020202020204" pitchFamily="34" charset="0"/>
                        </a:rPr>
                        <m:t>=</m:t>
                      </m:r>
                      <m:d>
                        <m:dPr>
                          <m:begChr m:val="{"/>
                          <m:endChr m:val=""/>
                          <m:ctrlPr>
                            <a:rPr lang="en-US" altLang="zh-TW" sz="2800" b="0" i="1" smtClean="0">
                              <a:solidFill>
                                <a:schemeClr val="tx1"/>
                              </a:solidFill>
                              <a:latin typeface="Cambria Math" panose="02040503050406030204" pitchFamily="18" charset="0"/>
                              <a:cs typeface="Helvetica" panose="020B0604020202020204" pitchFamily="34" charset="0"/>
                            </a:rPr>
                          </m:ctrlPr>
                        </m:dPr>
                        <m:e>
                          <m:eqArr>
                            <m:eqArrPr>
                              <m:ctrlPr>
                                <a:rPr lang="en-US" altLang="zh-TW" sz="2800" b="0" i="1" smtClean="0">
                                  <a:solidFill>
                                    <a:schemeClr val="tx1"/>
                                  </a:solidFill>
                                  <a:latin typeface="Cambria Math" panose="02040503050406030204" pitchFamily="18" charset="0"/>
                                  <a:cs typeface="Helvetica" panose="020B0604020202020204" pitchFamily="34" charset="0"/>
                                </a:rPr>
                              </m:ctrlPr>
                            </m:eqArrPr>
                            <m:e>
                              <m:sSub>
                                <m:sSubPr>
                                  <m:ctrlPr>
                                    <a:rPr lang="en-US" altLang="zh-TW" sz="2800" b="0" i="1" smtClean="0">
                                      <a:latin typeface="Cambria Math" panose="02040503050406030204" pitchFamily="18" charset="0"/>
                                      <a:cs typeface="Helvetica" panose="020B0604020202020204" pitchFamily="34" charset="0"/>
                                    </a:rPr>
                                  </m:ctrlPr>
                                </m:sSubPr>
                                <m:e>
                                  <m:r>
                                    <a:rPr lang="en-US" altLang="zh-TW" sz="2800" i="1">
                                      <a:latin typeface="Cambria Math" panose="02040503050406030204" pitchFamily="18" charset="0"/>
                                      <a:cs typeface="Helvetica" panose="020B0604020202020204" pitchFamily="34" charset="0"/>
                                    </a:rPr>
                                    <m:t>(</m:t>
                                  </m:r>
                                  <m:sSup>
                                    <m:sSupPr>
                                      <m:ctrlPr>
                                        <a:rPr lang="en-US" altLang="zh-TW" sz="2800" i="1">
                                          <a:latin typeface="Cambria Math" panose="02040503050406030204" pitchFamily="18" charset="0"/>
                                          <a:cs typeface="Helvetica" panose="020B0604020202020204" pitchFamily="34" charset="0"/>
                                        </a:rPr>
                                      </m:ctrlPr>
                                    </m:sSupPr>
                                    <m:e>
                                      <m:r>
                                        <a:rPr lang="en-US" altLang="zh-TW" sz="2800" i="1">
                                          <a:latin typeface="Cambria Math" panose="02040503050406030204" pitchFamily="18" charset="0"/>
                                          <a:cs typeface="Helvetica" panose="020B0604020202020204" pitchFamily="34" charset="0"/>
                                        </a:rPr>
                                        <m:t>𝐹</m:t>
                                      </m:r>
                                    </m:e>
                                    <m:sup>
                                      <m:r>
                                        <a:rPr lang="en-US" altLang="zh-TW" sz="2800" i="1">
                                          <a:latin typeface="Cambria Math" panose="02040503050406030204" pitchFamily="18" charset="0"/>
                                          <a:cs typeface="Helvetica" panose="020B0604020202020204" pitchFamily="34" charset="0"/>
                                        </a:rPr>
                                        <m:t>𝑙</m:t>
                                      </m:r>
                                    </m:sup>
                                  </m:sSup>
                                  <m:r>
                                    <a:rPr lang="en-US" altLang="zh-TW" sz="2800" i="1">
                                      <a:latin typeface="Cambria Math" panose="02040503050406030204" pitchFamily="18" charset="0"/>
                                      <a:cs typeface="Helvetica" panose="020B0604020202020204" pitchFamily="34" charset="0"/>
                                    </a:rPr>
                                    <m:t>−</m:t>
                                  </m:r>
                                  <m:sSup>
                                    <m:sSupPr>
                                      <m:ctrlPr>
                                        <a:rPr lang="en-US" altLang="zh-TW" sz="2800" i="1">
                                          <a:latin typeface="Cambria Math" panose="02040503050406030204" pitchFamily="18" charset="0"/>
                                          <a:cs typeface="Helvetica" panose="020B0604020202020204" pitchFamily="34" charset="0"/>
                                        </a:rPr>
                                      </m:ctrlPr>
                                    </m:sSupPr>
                                    <m:e>
                                      <m:r>
                                        <a:rPr lang="en-US" altLang="zh-TW" sz="2800" i="1">
                                          <a:latin typeface="Cambria Math" panose="02040503050406030204" pitchFamily="18" charset="0"/>
                                          <a:cs typeface="Helvetica" panose="020B0604020202020204" pitchFamily="34" charset="0"/>
                                        </a:rPr>
                                        <m:t>𝑃</m:t>
                                      </m:r>
                                    </m:e>
                                    <m:sup>
                                      <m:r>
                                        <a:rPr lang="en-US" altLang="zh-TW" sz="2800" i="1">
                                          <a:latin typeface="Cambria Math" panose="02040503050406030204" pitchFamily="18" charset="0"/>
                                          <a:cs typeface="Helvetica" panose="020B0604020202020204" pitchFamily="34" charset="0"/>
                                        </a:rPr>
                                        <m:t>𝑙</m:t>
                                      </m:r>
                                    </m:sup>
                                  </m:sSup>
                                  <m:r>
                                    <a:rPr lang="en-US" altLang="zh-TW" sz="2800" i="1">
                                      <a:latin typeface="Cambria Math" panose="02040503050406030204" pitchFamily="18" charset="0"/>
                                      <a:cs typeface="Helvetica" panose="020B0604020202020204" pitchFamily="34" charset="0"/>
                                    </a:rPr>
                                    <m:t>)</m:t>
                                  </m:r>
                                </m:e>
                                <m:sub>
                                  <m:r>
                                    <a:rPr lang="en-US" altLang="zh-TW" sz="2800" b="0" i="1" smtClean="0">
                                      <a:latin typeface="Cambria Math" panose="02040503050406030204" pitchFamily="18" charset="0"/>
                                      <a:cs typeface="Helvetica" panose="020B0604020202020204" pitchFamily="34" charset="0"/>
                                    </a:rPr>
                                    <m:t>𝑖𝑗</m:t>
                                  </m:r>
                                </m:sub>
                              </m:sSub>
                            </m:e>
                            <m:e>
                              <m:r>
                                <a:rPr lang="en-US" altLang="zh-TW" sz="2800" b="0" i="1" smtClean="0">
                                  <a:solidFill>
                                    <a:schemeClr val="tx1"/>
                                  </a:solidFill>
                                  <a:latin typeface="Cambria Math" panose="02040503050406030204" pitchFamily="18" charset="0"/>
                                  <a:cs typeface="Helvetica" panose="020B0604020202020204" pitchFamily="34" charset="0"/>
                                </a:rPr>
                                <m:t>0</m:t>
                              </m:r>
                            </m:e>
                          </m:eqArr>
                          <m:r>
                            <a:rPr lang="en-US" altLang="zh-TW" sz="2800" b="0" i="1" smtClean="0">
                              <a:solidFill>
                                <a:schemeClr val="tx1"/>
                              </a:solidFill>
                              <a:latin typeface="Cambria Math" panose="02040503050406030204" pitchFamily="18" charset="0"/>
                              <a:cs typeface="Helvetica" panose="020B0604020202020204" pitchFamily="34" charset="0"/>
                            </a:rPr>
                            <m:t>  </m:t>
                          </m:r>
                          <m:f>
                            <m:fPr>
                              <m:type m:val="noBar"/>
                              <m:ctrlPr>
                                <a:rPr lang="en-US" altLang="zh-TW" sz="2800" b="0" i="1" smtClean="0">
                                  <a:solidFill>
                                    <a:schemeClr val="tx1"/>
                                  </a:solidFill>
                                  <a:latin typeface="Cambria Math" panose="02040503050406030204" pitchFamily="18" charset="0"/>
                                  <a:cs typeface="Helvetica" panose="020B0604020202020204" pitchFamily="34" charset="0"/>
                                </a:rPr>
                              </m:ctrlPr>
                            </m:fPr>
                            <m:num>
                              <m:r>
                                <a:rPr lang="en-US" altLang="zh-TW" sz="2800" b="0" i="1" smtClean="0">
                                  <a:solidFill>
                                    <a:schemeClr val="tx1"/>
                                  </a:solidFill>
                                  <a:latin typeface="Cambria Math" panose="02040503050406030204" pitchFamily="18" charset="0"/>
                                  <a:cs typeface="Helvetica" panose="020B0604020202020204" pitchFamily="34" charset="0"/>
                                </a:rPr>
                                <m:t>𝑖𝑓</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b="0" i="1" smtClean="0">
                                      <a:latin typeface="Cambria Math" panose="02040503050406030204" pitchFamily="18" charset="0"/>
                                      <a:cs typeface="Helvetica" panose="020B0604020202020204" pitchFamily="34" charset="0"/>
                                    </a:rPr>
                                    <m:t> </m:t>
                                  </m:r>
                                  <m:r>
                                    <a:rPr lang="en-US" altLang="zh-TW" sz="2800" i="1">
                                      <a:latin typeface="Cambria Math" panose="02040503050406030204" pitchFamily="18" charset="0"/>
                                      <a:cs typeface="Helvetica" panose="020B0604020202020204" pitchFamily="34" charset="0"/>
                                    </a:rPr>
                                    <m:t>𝐹</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r>
                                <a:rPr lang="en-US" altLang="zh-TW" sz="2800" b="0" i="1" smtClean="0">
                                  <a:latin typeface="Cambria Math" panose="02040503050406030204" pitchFamily="18" charset="0"/>
                                  <a:cs typeface="Helvetica" panose="020B0604020202020204" pitchFamily="34" charset="0"/>
                                </a:rPr>
                                <m:t>&gt;0</m:t>
                              </m:r>
                            </m:num>
                            <m:den>
                              <m:r>
                                <a:rPr lang="en-US" altLang="zh-TW" sz="2800" i="1">
                                  <a:latin typeface="Cambria Math" panose="02040503050406030204" pitchFamily="18" charset="0"/>
                                  <a:cs typeface="Helvetica" panose="020B0604020202020204" pitchFamily="34" charset="0"/>
                                </a:rPr>
                                <m:t>𝑖𝑓</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 </m:t>
                                  </m:r>
                                  <m:r>
                                    <a:rPr lang="en-US" altLang="zh-TW" sz="2800" i="1">
                                      <a:latin typeface="Cambria Math" panose="02040503050406030204" pitchFamily="18" charset="0"/>
                                      <a:cs typeface="Helvetica" panose="020B0604020202020204" pitchFamily="34" charset="0"/>
                                    </a:rPr>
                                    <m:t>𝐹</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r>
                                <a:rPr lang="en-US" altLang="zh-TW" sz="2800" b="0" i="1" smtClean="0">
                                  <a:latin typeface="Cambria Math" panose="02040503050406030204" pitchFamily="18" charset="0"/>
                                  <a:cs typeface="Helvetica" panose="020B0604020202020204" pitchFamily="34" charset="0"/>
                                </a:rPr>
                                <m:t>&lt;</m:t>
                              </m:r>
                              <m:r>
                                <a:rPr lang="en-US" altLang="zh-TW" sz="2800" i="1">
                                  <a:latin typeface="Cambria Math" panose="02040503050406030204" pitchFamily="18" charset="0"/>
                                  <a:cs typeface="Helvetica" panose="020B0604020202020204" pitchFamily="34" charset="0"/>
                                </a:rPr>
                                <m:t>0</m:t>
                              </m:r>
                            </m:den>
                          </m:f>
                        </m:e>
                      </m:d>
                    </m:oMath>
                  </m:oMathPara>
                </a14:m>
                <a:endParaRPr lang="zh-TW" altLang="en-US" sz="2800" dirty="0">
                  <a:solidFill>
                    <a:schemeClr val="tx1"/>
                  </a:solidFill>
                  <a:latin typeface="Helvetica" panose="020B0604020202020204" pitchFamily="34" charset="0"/>
                  <a:cs typeface="Helvetica" panose="020B0604020202020204" pitchFamily="34" charset="0"/>
                </a:endParaRPr>
              </a:p>
            </p:txBody>
          </p:sp>
        </mc:Choice>
        <mc:Fallback xmlns="">
          <p:sp>
            <p:nvSpPr>
              <p:cNvPr id="10" name="內容版面配置區 9">
                <a:extLst>
                  <a:ext uri="{FF2B5EF4-FFF2-40B4-BE49-F238E27FC236}">
                    <a16:creationId xmlns:a16="http://schemas.microsoft.com/office/drawing/2014/main" id="{1F333629-0D44-4EE1-ABEB-2E00D46F35E7}"/>
                  </a:ext>
                </a:extLst>
              </p:cNvPr>
              <p:cNvSpPr>
                <a:spLocks noGrp="1" noRot="1" noChangeAspect="1" noMove="1" noResize="1" noEditPoints="1" noAdjustHandles="1" noChangeArrowheads="1" noChangeShapeType="1" noTextEdit="1"/>
              </p:cNvSpPr>
              <p:nvPr>
                <p:ph idx="1"/>
              </p:nvPr>
            </p:nvSpPr>
            <p:spPr>
              <a:xfrm>
                <a:off x="1344549" y="1728978"/>
                <a:ext cx="9502902" cy="4495800"/>
              </a:xfrm>
              <a:blipFill>
                <a:blip r:embed="rId3"/>
                <a:stretch>
                  <a:fillRect l="-32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D6F083C-1F45-4FB7-B97D-2492A8448BB9}"/>
              </a:ext>
            </a:extLst>
          </p:cNvPr>
          <p:cNvSpPr>
            <a:spLocks noGrp="1"/>
          </p:cNvSpPr>
          <p:nvPr>
            <p:ph type="sldNum" sz="quarter" idx="12"/>
          </p:nvPr>
        </p:nvSpPr>
        <p:spPr/>
        <p:txBody>
          <a:bodyPr/>
          <a:lstStyle/>
          <a:p>
            <a:fld id="{51B60E87-7B2F-4408-B32A-2FCA83F8D01E}" type="slidenum">
              <a:rPr lang="zh-TW" altLang="en-US" smtClean="0"/>
              <a:pPr/>
              <a:t>10</a:t>
            </a:fld>
            <a:endParaRPr lang="zh-TW" altLang="en-US"/>
          </a:p>
        </p:txBody>
      </p:sp>
      <p:sp>
        <p:nvSpPr>
          <p:cNvPr id="9"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141705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內容版面配置區 9">
                <a:extLst>
                  <a:ext uri="{FF2B5EF4-FFF2-40B4-BE49-F238E27FC236}">
                    <a16:creationId xmlns:a16="http://schemas.microsoft.com/office/drawing/2014/main" id="{1F333629-0D44-4EE1-ABEB-2E00D46F35E7}"/>
                  </a:ext>
                </a:extLst>
              </p:cNvPr>
              <p:cNvSpPr>
                <a:spLocks noGrp="1"/>
              </p:cNvSpPr>
              <p:nvPr>
                <p:ph idx="1"/>
              </p:nvPr>
            </p:nvSpPr>
            <p:spPr>
              <a:xfrm>
                <a:off x="1069848" y="2121408"/>
                <a:ext cx="10241280" cy="4050792"/>
              </a:xfrm>
            </p:spPr>
            <p:txBody>
              <a:bodyPr>
                <a:normAutofit/>
              </a:bodyPr>
              <a:lstStyle/>
              <a:p>
                <a:pPr>
                  <a:lnSpc>
                    <a:spcPct val="150000"/>
                  </a:lnSpc>
                </a:pPr>
                <a:r>
                  <a:rPr lang="en-US" altLang="zh-TW" sz="2400" dirty="0">
                    <a:solidFill>
                      <a:schemeClr val="tx1"/>
                    </a:solidFill>
                    <a:latin typeface="Helvetica" panose="020B0604020202020204" pitchFamily="34" charset="0"/>
                    <a:cs typeface="Helvetica" panose="020B0604020202020204" pitchFamily="34" charset="0"/>
                  </a:rPr>
                  <a:t>From which the gradient with respect to the image </a:t>
                </a:r>
                <a14:m>
                  <m:oMath xmlns:m="http://schemas.openxmlformats.org/officeDocument/2006/math">
                    <m:acc>
                      <m:accPr>
                        <m:chr m:val="⃗"/>
                        <m:ctrlPr>
                          <a:rPr lang="en-US" altLang="zh-TW" sz="2400" i="1" smtClean="0">
                            <a:solidFill>
                              <a:schemeClr val="tx1"/>
                            </a:solidFill>
                            <a:latin typeface="Cambria Math" panose="02040503050406030204" pitchFamily="18" charset="0"/>
                          </a:rPr>
                        </m:ctrlPr>
                      </m:accPr>
                      <m:e>
                        <m:r>
                          <a:rPr lang="en-US" altLang="zh-TW" sz="2400" i="1" smtClean="0">
                            <a:solidFill>
                              <a:schemeClr val="tx1"/>
                            </a:solidFill>
                            <a:latin typeface="Cambria Math" panose="02040503050406030204" pitchFamily="18" charset="0"/>
                          </a:rPr>
                          <m:t>𝑥</m:t>
                        </m:r>
                      </m:e>
                    </m:acc>
                  </m:oMath>
                </a14:m>
                <a:r>
                  <a:rPr lang="en-US" altLang="zh-TW" sz="2400" dirty="0">
                    <a:solidFill>
                      <a:schemeClr val="tx1"/>
                    </a:solidFill>
                    <a:latin typeface="Helvetica" panose="020B0604020202020204" pitchFamily="34" charset="0"/>
                    <a:cs typeface="Helvetica" panose="020B0604020202020204" pitchFamily="34" charset="0"/>
                  </a:rPr>
                  <a:t> can be computed using standard error back-propagation. Thus we can change the initially random image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𝑥</m:t>
                        </m:r>
                      </m:e>
                    </m:acc>
                  </m:oMath>
                </a14:m>
                <a:r>
                  <a:rPr lang="en-US" altLang="zh-TW" sz="2400" dirty="0">
                    <a:solidFill>
                      <a:schemeClr val="tx1"/>
                    </a:solidFill>
                    <a:latin typeface="Helvetica" panose="020B0604020202020204" pitchFamily="34" charset="0"/>
                    <a:cs typeface="Helvetica" panose="020B0604020202020204" pitchFamily="34" charset="0"/>
                  </a:rPr>
                  <a:t> until it generates the same response in a certain layer of the CNN as the original image </a:t>
                </a:r>
                <a14:m>
                  <m:oMath xmlns:m="http://schemas.openxmlformats.org/officeDocument/2006/math">
                    <m:acc>
                      <m:accPr>
                        <m:chr m:val="⃗"/>
                        <m:ctrlPr>
                          <a:rPr lang="en-US" altLang="zh-TW" sz="2400" i="1" dirty="0">
                            <a:solidFill>
                              <a:schemeClr val="tx1"/>
                            </a:solidFill>
                            <a:latin typeface="Cambria Math" panose="02040503050406030204" pitchFamily="18" charset="0"/>
                          </a:rPr>
                        </m:ctrlPr>
                      </m:accPr>
                      <m:e>
                        <m:r>
                          <a:rPr lang="en-US" altLang="zh-TW" sz="2400" i="1" dirty="0">
                            <a:solidFill>
                              <a:schemeClr val="tx1"/>
                            </a:solidFill>
                            <a:latin typeface="Cambria Math" panose="02040503050406030204" pitchFamily="18" charset="0"/>
                          </a:rPr>
                          <m:t>𝑝</m:t>
                        </m:r>
                      </m:e>
                    </m:acc>
                  </m:oMath>
                </a14:m>
                <a:r>
                  <a:rPr lang="en-US" altLang="zh-TW" sz="2400" dirty="0">
                    <a:solidFill>
                      <a:schemeClr val="tx1"/>
                    </a:solidFill>
                    <a:latin typeface="Helvetica" panose="020B0604020202020204" pitchFamily="34" charset="0"/>
                    <a:cs typeface="Helvetica" panose="020B0604020202020204" pitchFamily="34" charset="0"/>
                  </a:rPr>
                  <a:t>.</a:t>
                </a:r>
                <a:endParaRPr lang="zh-TW" altLang="en-US" sz="2400" dirty="0">
                  <a:solidFill>
                    <a:schemeClr val="tx1"/>
                  </a:solidFill>
                  <a:latin typeface="Helvetica" panose="020B0604020202020204" pitchFamily="34" charset="0"/>
                  <a:cs typeface="Helvetica" panose="020B0604020202020204" pitchFamily="34" charset="0"/>
                </a:endParaRPr>
              </a:p>
            </p:txBody>
          </p:sp>
        </mc:Choice>
        <mc:Fallback xmlns="">
          <p:sp>
            <p:nvSpPr>
              <p:cNvPr id="10" name="內容版面配置區 9">
                <a:extLst>
                  <a:ext uri="{FF2B5EF4-FFF2-40B4-BE49-F238E27FC236}">
                    <a16:creationId xmlns:a16="http://schemas.microsoft.com/office/drawing/2014/main" id="{1F333629-0D44-4EE1-ABEB-2E00D46F35E7}"/>
                  </a:ext>
                </a:extLst>
              </p:cNvPr>
              <p:cNvSpPr>
                <a:spLocks noGrp="1" noRot="1" noChangeAspect="1" noMove="1" noResize="1" noEditPoints="1" noAdjustHandles="1" noChangeArrowheads="1" noChangeShapeType="1" noTextEdit="1"/>
              </p:cNvSpPr>
              <p:nvPr>
                <p:ph idx="1"/>
              </p:nvPr>
            </p:nvSpPr>
            <p:spPr>
              <a:xfrm>
                <a:off x="1069848" y="2121408"/>
                <a:ext cx="10241280" cy="4050792"/>
              </a:xfrm>
              <a:blipFill>
                <a:blip r:embed="rId3"/>
                <a:stretch>
                  <a:fillRect l="-536" r="-16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D6F083C-1F45-4FB7-B97D-2492A8448BB9}"/>
              </a:ext>
            </a:extLst>
          </p:cNvPr>
          <p:cNvSpPr>
            <a:spLocks noGrp="1"/>
          </p:cNvSpPr>
          <p:nvPr>
            <p:ph type="sldNum" sz="quarter" idx="12"/>
          </p:nvPr>
        </p:nvSpPr>
        <p:spPr/>
        <p:txBody>
          <a:bodyPr/>
          <a:lstStyle/>
          <a:p>
            <a:fld id="{51B60E87-7B2F-4408-B32A-2FCA83F8D01E}" type="slidenum">
              <a:rPr lang="zh-TW" altLang="en-US" smtClean="0"/>
              <a:pPr/>
              <a:t>11</a:t>
            </a:fld>
            <a:endParaRPr lang="zh-TW" altLang="en-US"/>
          </a:p>
        </p:txBody>
      </p:sp>
      <p:sp>
        <p:nvSpPr>
          <p:cNvPr id="6" name="標題 1">
            <a:extLst>
              <a:ext uri="{FF2B5EF4-FFF2-40B4-BE49-F238E27FC236}">
                <a16:creationId xmlns:a16="http://schemas.microsoft.com/office/drawing/2014/main" id="{1148F94F-13A7-C015-E426-3ADA9239D1BC}"/>
              </a:ext>
            </a:extLst>
          </p:cNvPr>
          <p:cNvSpPr>
            <a:spLocks noGrp="1"/>
          </p:cNvSpPr>
          <p:nvPr>
            <p:ph type="title"/>
          </p:nvPr>
        </p:nvSpPr>
        <p:spPr>
          <a:xfrm>
            <a:off x="1066800"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297132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內容版面配置區 9">
                <a:extLst>
                  <a:ext uri="{FF2B5EF4-FFF2-40B4-BE49-F238E27FC236}">
                    <a16:creationId xmlns:a16="http://schemas.microsoft.com/office/drawing/2014/main" id="{1F333629-0D44-4EE1-ABEB-2E00D46F35E7}"/>
                  </a:ext>
                </a:extLst>
              </p:cNvPr>
              <p:cNvSpPr>
                <a:spLocks noGrp="1"/>
              </p:cNvSpPr>
              <p:nvPr>
                <p:ph idx="1"/>
              </p:nvPr>
            </p:nvSpPr>
            <p:spPr>
              <a:xfrm>
                <a:off x="1069848" y="1609344"/>
                <a:ext cx="10241280" cy="4562856"/>
              </a:xfrm>
            </p:spPr>
            <p:txBody>
              <a:bodyPr>
                <a:normAutofit fontScale="85000" lnSpcReduction="20000"/>
              </a:bodyPr>
              <a:lstStyle/>
              <a:p>
                <a:pPr>
                  <a:lnSpc>
                    <a:spcPct val="150000"/>
                  </a:lnSpc>
                </a:pPr>
                <a:r>
                  <a:rPr lang="en-US" altLang="zh-TW" sz="2800" dirty="0">
                    <a:solidFill>
                      <a:schemeClr val="tx1"/>
                    </a:solidFill>
                    <a:latin typeface="Helvetica" panose="020B0604020202020204" pitchFamily="34" charset="0"/>
                    <a:cs typeface="Helvetica" panose="020B0604020202020204" pitchFamily="34" charset="0"/>
                  </a:rPr>
                  <a:t>On top of the CNN responses in each layer of the network we built a style representation that computes the correlations between the different filter responses, where the expectation is taken over the spatial extend of the input image. These feature correlations are given by the Gram matrix</a:t>
                </a:r>
                <a14:m>
                  <m:oMath xmlns:m="http://schemas.openxmlformats.org/officeDocument/2006/math">
                    <m:sSup>
                      <m:sSupPr>
                        <m:ctrlPr>
                          <a:rPr lang="en-US" altLang="zh-TW" sz="2800" i="1" smtClean="0">
                            <a:solidFill>
                              <a:schemeClr val="tx1"/>
                            </a:solidFill>
                            <a:latin typeface="Cambria Math" panose="02040503050406030204" pitchFamily="18" charset="0"/>
                          </a:rPr>
                        </m:ctrlPr>
                      </m:sSupPr>
                      <m:e>
                        <m:r>
                          <a:rPr lang="en-US" altLang="zh-TW" sz="2800" i="1" smtClean="0">
                            <a:solidFill>
                              <a:schemeClr val="tx1"/>
                            </a:solidFill>
                            <a:latin typeface="Cambria Math" panose="02040503050406030204" pitchFamily="18" charset="0"/>
                          </a:rPr>
                          <m:t>𝐺</m:t>
                        </m:r>
                      </m:e>
                      <m:sup>
                        <m:r>
                          <a:rPr lang="en-US" altLang="zh-TW" sz="2800" i="1" smtClean="0">
                            <a:solidFill>
                              <a:schemeClr val="tx1"/>
                            </a:solidFill>
                            <a:latin typeface="Cambria Math" panose="02040503050406030204" pitchFamily="18" charset="0"/>
                          </a:rPr>
                          <m:t>𝑙</m:t>
                        </m:r>
                      </m:sup>
                    </m:sSup>
                    <m:r>
                      <a:rPr lang="en-US" altLang="zh-TW"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i="1" smtClean="0">
                            <a:solidFill>
                              <a:schemeClr val="tx1"/>
                            </a:solidFill>
                            <a:latin typeface="Cambria Math" panose="02040503050406030204" pitchFamily="18" charset="0"/>
                          </a:rPr>
                          <m:t>𝑅</m:t>
                        </m:r>
                      </m:e>
                      <m:sup>
                        <m:sSub>
                          <m:sSubPr>
                            <m:ctrlPr>
                              <a:rPr lang="en-US" altLang="zh-TW" sz="2800" i="1" smtClean="0">
                                <a:solidFill>
                                  <a:schemeClr val="tx1"/>
                                </a:solidFill>
                                <a:latin typeface="Cambria Math" panose="02040503050406030204" pitchFamily="18" charset="0"/>
                              </a:rPr>
                            </m:ctrlPr>
                          </m:sSubPr>
                          <m:e>
                            <m:r>
                              <a:rPr lang="en-US" altLang="zh-TW" sz="2800" i="1" smtClean="0">
                                <a:solidFill>
                                  <a:schemeClr val="tx1"/>
                                </a:solidFill>
                                <a:latin typeface="Cambria Math" panose="02040503050406030204" pitchFamily="18" charset="0"/>
                              </a:rPr>
                              <m:t>𝑁</m:t>
                            </m:r>
                          </m:e>
                          <m:sub>
                            <m:r>
                              <a:rPr lang="en-US" altLang="zh-TW" sz="2800" i="1" smtClean="0">
                                <a:solidFill>
                                  <a:schemeClr val="tx1"/>
                                </a:solidFill>
                                <a:latin typeface="Cambria Math" panose="02040503050406030204" pitchFamily="18" charset="0"/>
                              </a:rPr>
                              <m:t>𝑙</m:t>
                            </m:r>
                          </m:sub>
                        </m:sSub>
                        <m:r>
                          <a:rPr lang="en-US" altLang="zh-TW" sz="2800" i="1" smtClean="0">
                            <a:solidFill>
                              <a:schemeClr val="tx1"/>
                            </a:solidFill>
                            <a:latin typeface="Cambria Math" panose="02040503050406030204" pitchFamily="18" charset="0"/>
                          </a:rPr>
                          <m:t>×</m:t>
                        </m:r>
                        <m:sSub>
                          <m:sSubPr>
                            <m:ctrlPr>
                              <a:rPr lang="en-US" altLang="zh-TW" sz="2800" i="1" smtClean="0">
                                <a:solidFill>
                                  <a:schemeClr val="tx1"/>
                                </a:solidFill>
                                <a:latin typeface="Cambria Math" panose="02040503050406030204" pitchFamily="18" charset="0"/>
                              </a:rPr>
                            </m:ctrlPr>
                          </m:sSubPr>
                          <m:e>
                            <m:r>
                              <a:rPr lang="en-US" altLang="zh-TW" sz="2800" i="1" smtClean="0">
                                <a:solidFill>
                                  <a:schemeClr val="tx1"/>
                                </a:solidFill>
                                <a:latin typeface="Cambria Math" panose="02040503050406030204" pitchFamily="18" charset="0"/>
                              </a:rPr>
                              <m:t>𝑁</m:t>
                            </m:r>
                          </m:e>
                          <m:sub>
                            <m:r>
                              <a:rPr lang="en-US" altLang="zh-TW" sz="2800" i="1" smtClean="0">
                                <a:solidFill>
                                  <a:schemeClr val="tx1"/>
                                </a:solidFill>
                                <a:latin typeface="Cambria Math" panose="02040503050406030204" pitchFamily="18" charset="0"/>
                              </a:rPr>
                              <m:t>𝑙</m:t>
                            </m:r>
                          </m:sub>
                        </m:sSub>
                      </m:sup>
                    </m:sSup>
                  </m:oMath>
                </a14:m>
                <a:r>
                  <a:rPr lang="en-US" altLang="zh-TW" sz="2800" dirty="0">
                    <a:solidFill>
                      <a:schemeClr val="tx1"/>
                    </a:solidFill>
                    <a:latin typeface="Helvetica" panose="020B0604020202020204" pitchFamily="34" charset="0"/>
                    <a:cs typeface="Helvetica" panose="020B0604020202020204" pitchFamily="34" charset="0"/>
                  </a:rPr>
                  <a:t>, where </a:t>
                </a:r>
                <a14:m>
                  <m:oMath xmlns:m="http://schemas.openxmlformats.org/officeDocument/2006/math">
                    <m:sSubSup>
                      <m:sSubSupPr>
                        <m:ctrlPr>
                          <a:rPr lang="en-US" altLang="zh-TW" sz="2800" i="1" smtClean="0">
                            <a:solidFill>
                              <a:schemeClr val="tx1"/>
                            </a:solidFill>
                            <a:latin typeface="Cambria Math" panose="02040503050406030204" pitchFamily="18" charset="0"/>
                          </a:rPr>
                        </m:ctrlPr>
                      </m:sSubSupPr>
                      <m:e>
                        <m:r>
                          <a:rPr lang="en-US" altLang="zh-TW" sz="2800" b="0" i="1" smtClean="0">
                            <a:solidFill>
                              <a:schemeClr val="tx1"/>
                            </a:solidFill>
                            <a:latin typeface="Cambria Math" panose="02040503050406030204" pitchFamily="18" charset="0"/>
                          </a:rPr>
                          <m:t>𝐺</m:t>
                        </m:r>
                      </m:e>
                      <m:sub>
                        <m:r>
                          <a:rPr lang="en-US" altLang="zh-TW" sz="2800" b="0" i="1" smtClean="0">
                            <a:solidFill>
                              <a:schemeClr val="tx1"/>
                            </a:solidFill>
                            <a:latin typeface="Cambria Math" panose="02040503050406030204" pitchFamily="18" charset="0"/>
                          </a:rPr>
                          <m:t>𝑖𝑗</m:t>
                        </m:r>
                      </m:sub>
                      <m:sup>
                        <m:r>
                          <a:rPr lang="en-US" altLang="zh-TW" sz="2800" b="0" i="1" smtClean="0">
                            <a:solidFill>
                              <a:schemeClr val="tx1"/>
                            </a:solidFill>
                            <a:latin typeface="Cambria Math" panose="02040503050406030204" pitchFamily="18" charset="0"/>
                          </a:rPr>
                          <m:t>𝑙</m:t>
                        </m:r>
                      </m:sup>
                    </m:sSubSup>
                  </m:oMath>
                </a14:m>
                <a:r>
                  <a:rPr lang="en-US" altLang="zh-TW" sz="2800" dirty="0">
                    <a:solidFill>
                      <a:schemeClr val="tx1"/>
                    </a:solidFill>
                    <a:latin typeface="Helvetica" panose="020B0604020202020204" pitchFamily="34" charset="0"/>
                    <a:cs typeface="Helvetica" panose="020B0604020202020204" pitchFamily="34" charset="0"/>
                  </a:rPr>
                  <a:t> is the inner product between the </a:t>
                </a:r>
                <a:r>
                  <a:rPr lang="en-US" altLang="zh-TW" sz="2800" dirty="0" err="1">
                    <a:solidFill>
                      <a:schemeClr val="tx1"/>
                    </a:solidFill>
                    <a:latin typeface="Helvetica" panose="020B0604020202020204" pitchFamily="34" charset="0"/>
                    <a:cs typeface="Helvetica" panose="020B0604020202020204" pitchFamily="34" charset="0"/>
                  </a:rPr>
                  <a:t>vectorised</a:t>
                </a:r>
                <a:r>
                  <a:rPr lang="en-US" altLang="zh-TW" sz="2800" dirty="0">
                    <a:solidFill>
                      <a:schemeClr val="tx1"/>
                    </a:solidFill>
                    <a:latin typeface="Helvetica" panose="020B0604020202020204" pitchFamily="34" charset="0"/>
                    <a:cs typeface="Helvetica" panose="020B0604020202020204" pitchFamily="34" charset="0"/>
                  </a:rPr>
                  <a:t> feature map </a:t>
                </a:r>
                <a14:m>
                  <m:oMath xmlns:m="http://schemas.openxmlformats.org/officeDocument/2006/math">
                    <m:r>
                      <a:rPr lang="en-US" altLang="zh-TW" sz="2800" i="1" dirty="0" smtClean="0">
                        <a:solidFill>
                          <a:schemeClr val="tx1"/>
                        </a:solidFill>
                        <a:latin typeface="Cambria Math" panose="02040503050406030204" pitchFamily="18" charset="0"/>
                      </a:rPr>
                      <m:t>𝑖</m:t>
                    </m:r>
                  </m:oMath>
                </a14:m>
                <a:r>
                  <a:rPr lang="en-US" altLang="zh-TW" sz="2800" dirty="0">
                    <a:solidFill>
                      <a:schemeClr val="tx1"/>
                    </a:solidFill>
                    <a:latin typeface="Helvetica" panose="020B0604020202020204" pitchFamily="34" charset="0"/>
                    <a:cs typeface="Helvetica" panose="020B0604020202020204" pitchFamily="34" charset="0"/>
                  </a:rPr>
                  <a:t> and </a:t>
                </a:r>
                <a14:m>
                  <m:oMath xmlns:m="http://schemas.openxmlformats.org/officeDocument/2006/math">
                    <m:r>
                      <a:rPr lang="en-US" altLang="zh-TW" sz="2800" i="1" dirty="0" smtClean="0">
                        <a:solidFill>
                          <a:schemeClr val="tx1"/>
                        </a:solidFill>
                        <a:latin typeface="Cambria Math" panose="02040503050406030204" pitchFamily="18" charset="0"/>
                      </a:rPr>
                      <m:t>𝑗</m:t>
                    </m:r>
                  </m:oMath>
                </a14:m>
                <a:r>
                  <a:rPr lang="en-US" altLang="zh-TW" sz="2800" dirty="0">
                    <a:solidFill>
                      <a:schemeClr val="tx1"/>
                    </a:solidFill>
                    <a:latin typeface="Helvetica" panose="020B0604020202020204" pitchFamily="34" charset="0"/>
                    <a:cs typeface="Helvetica" panose="020B0604020202020204" pitchFamily="34" charset="0"/>
                  </a:rPr>
                  <a:t> in layer </a:t>
                </a:r>
                <a14:m>
                  <m:oMath xmlns:m="http://schemas.openxmlformats.org/officeDocument/2006/math">
                    <m:r>
                      <a:rPr lang="en-US" altLang="zh-TW" sz="2800" i="1" dirty="0" smtClean="0">
                        <a:solidFill>
                          <a:schemeClr val="tx1"/>
                        </a:solidFill>
                        <a:latin typeface="Cambria Math" panose="02040503050406030204" pitchFamily="18" charset="0"/>
                      </a:rPr>
                      <m:t>𝑙</m:t>
                    </m:r>
                  </m:oMath>
                </a14:m>
                <a:endParaRPr lang="en-US" altLang="zh-TW" sz="2800" dirty="0">
                  <a:solidFill>
                    <a:schemeClr val="tx1"/>
                  </a:solidFill>
                  <a:latin typeface="Helvetica" panose="020B0604020202020204" pitchFamily="34" charset="0"/>
                  <a:cs typeface="Helvetica" panose="020B0604020202020204" pitchFamily="34" charset="0"/>
                </a:endParaRPr>
              </a:p>
              <a:p>
                <a:pPr>
                  <a:lnSpc>
                    <a:spcPct val="100000"/>
                  </a:lnSpc>
                </a:pPr>
                <a:endParaRPr lang="en-US" altLang="zh-TW" sz="2400" dirty="0">
                  <a:latin typeface="Helvetica" panose="020B0604020202020204" pitchFamily="34" charset="0"/>
                  <a:cs typeface="Helvetica"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altLang="zh-TW" sz="2800" i="1" smtClean="0">
                              <a:solidFill>
                                <a:schemeClr val="tx1"/>
                              </a:solidFill>
                              <a:latin typeface="Cambria Math" panose="02040503050406030204" pitchFamily="18" charset="0"/>
                              <a:cs typeface="Helvetica" panose="020B0604020202020204" pitchFamily="34" charset="0"/>
                            </a:rPr>
                          </m:ctrlPr>
                        </m:sSubSupPr>
                        <m:e>
                          <m:r>
                            <a:rPr lang="en-US" altLang="zh-TW" sz="2800" b="0" i="1" smtClean="0">
                              <a:solidFill>
                                <a:schemeClr val="tx1"/>
                              </a:solidFill>
                              <a:latin typeface="Cambria Math" panose="02040503050406030204" pitchFamily="18" charset="0"/>
                              <a:cs typeface="Helvetica" panose="020B0604020202020204" pitchFamily="34" charset="0"/>
                            </a:rPr>
                            <m:t>𝐺</m:t>
                          </m:r>
                        </m:e>
                        <m:sub>
                          <m:r>
                            <a:rPr lang="en-US" altLang="zh-TW" sz="2800" b="0" i="1" smtClean="0">
                              <a:solidFill>
                                <a:schemeClr val="tx1"/>
                              </a:solidFill>
                              <a:latin typeface="Cambria Math" panose="02040503050406030204" pitchFamily="18" charset="0"/>
                              <a:cs typeface="Helvetica" panose="020B0604020202020204" pitchFamily="34" charset="0"/>
                            </a:rPr>
                            <m:t>𝑖𝑗</m:t>
                          </m:r>
                        </m:sub>
                        <m:sup>
                          <m:r>
                            <a:rPr lang="en-US" altLang="zh-TW" sz="2800" b="0" i="1" smtClean="0">
                              <a:solidFill>
                                <a:schemeClr val="tx1"/>
                              </a:solidFill>
                              <a:latin typeface="Cambria Math" panose="02040503050406030204" pitchFamily="18" charset="0"/>
                              <a:cs typeface="Helvetica" panose="020B0604020202020204" pitchFamily="34" charset="0"/>
                            </a:rPr>
                            <m:t>𝑙</m:t>
                          </m:r>
                        </m:sup>
                      </m:sSubSup>
                      <m:r>
                        <a:rPr lang="en-US" altLang="zh-TW" sz="2800" b="0" i="1" smtClean="0">
                          <a:solidFill>
                            <a:schemeClr val="tx1"/>
                          </a:solidFill>
                          <a:latin typeface="Cambria Math" panose="02040503050406030204" pitchFamily="18" charset="0"/>
                          <a:cs typeface="Helvetica" panose="020B0604020202020204" pitchFamily="34" charset="0"/>
                        </a:rPr>
                        <m:t>=</m:t>
                      </m:r>
                      <m:nary>
                        <m:naryPr>
                          <m:chr m:val="∑"/>
                          <m:supHide m:val="on"/>
                          <m:ctrlPr>
                            <a:rPr lang="en-US" altLang="zh-TW" sz="2800" b="0" i="1" smtClean="0">
                              <a:solidFill>
                                <a:schemeClr val="tx1"/>
                              </a:solidFill>
                              <a:latin typeface="Cambria Math" panose="02040503050406030204" pitchFamily="18" charset="0"/>
                              <a:cs typeface="Helvetica" panose="020B0604020202020204" pitchFamily="34" charset="0"/>
                            </a:rPr>
                          </m:ctrlPr>
                        </m:naryPr>
                        <m:sub>
                          <m:r>
                            <m:rPr>
                              <m:brk m:alnAt="7"/>
                            </m:rPr>
                            <a:rPr lang="en-US" altLang="zh-TW" sz="2800" b="0" i="1" smtClean="0">
                              <a:solidFill>
                                <a:schemeClr val="tx1"/>
                              </a:solidFill>
                              <a:latin typeface="Cambria Math" panose="02040503050406030204" pitchFamily="18" charset="0"/>
                              <a:cs typeface="Helvetica" panose="020B0604020202020204" pitchFamily="34" charset="0"/>
                            </a:rPr>
                            <m:t>𝑘</m:t>
                          </m:r>
                        </m:sub>
                        <m:sup/>
                        <m:e>
                          <m:sSubSup>
                            <m:sSubSupPr>
                              <m:ctrlPr>
                                <a:rPr lang="en-US" altLang="zh-TW" sz="2800" i="1">
                                  <a:latin typeface="Cambria Math" panose="02040503050406030204" pitchFamily="18" charset="0"/>
                                  <a:cs typeface="Helvetica" panose="020B0604020202020204" pitchFamily="34" charset="0"/>
                                </a:rPr>
                              </m:ctrlPr>
                            </m:sSubSupPr>
                            <m:e>
                              <m:r>
                                <a:rPr lang="en-US" altLang="zh-TW" sz="2800" b="0" i="1" smtClean="0">
                                  <a:latin typeface="Cambria Math" panose="02040503050406030204" pitchFamily="18" charset="0"/>
                                  <a:cs typeface="Helvetica" panose="020B0604020202020204" pitchFamily="34" charset="0"/>
                                </a:rPr>
                                <m:t>𝐹</m:t>
                              </m:r>
                            </m:e>
                            <m:sub>
                              <m:r>
                                <a:rPr lang="en-US" altLang="zh-TW" sz="2800" i="1">
                                  <a:latin typeface="Cambria Math" panose="02040503050406030204" pitchFamily="18" charset="0"/>
                                  <a:cs typeface="Helvetica" panose="020B0604020202020204" pitchFamily="34" charset="0"/>
                                </a:rPr>
                                <m:t>𝑖</m:t>
                              </m:r>
                              <m:r>
                                <a:rPr lang="en-US" altLang="zh-TW" sz="2800" b="0" i="1" smtClean="0">
                                  <a:latin typeface="Cambria Math" panose="02040503050406030204" pitchFamily="18" charset="0"/>
                                  <a:cs typeface="Helvetica" panose="020B0604020202020204" pitchFamily="34" charset="0"/>
                                </a:rPr>
                                <m:t>𝑘</m:t>
                              </m:r>
                            </m:sub>
                            <m:sup>
                              <m:r>
                                <a:rPr lang="en-US" altLang="zh-TW" sz="2800" i="1">
                                  <a:latin typeface="Cambria Math" panose="02040503050406030204" pitchFamily="18" charset="0"/>
                                  <a:cs typeface="Helvetica" panose="020B0604020202020204" pitchFamily="34" charset="0"/>
                                </a:rPr>
                                <m:t>𝑙</m:t>
                              </m:r>
                            </m:sup>
                          </m:sSubSup>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𝐹</m:t>
                              </m:r>
                            </m:e>
                            <m:sub>
                              <m:r>
                                <a:rPr lang="en-US" altLang="zh-TW" sz="2800" b="0" i="1" smtClean="0">
                                  <a:latin typeface="Cambria Math" panose="02040503050406030204" pitchFamily="18" charset="0"/>
                                  <a:cs typeface="Helvetica" panose="020B0604020202020204" pitchFamily="34" charset="0"/>
                                </a:rPr>
                                <m:t>𝑗𝑘</m:t>
                              </m:r>
                            </m:sub>
                            <m:sup>
                              <m:r>
                                <a:rPr lang="en-US" altLang="zh-TW" sz="2800" i="1">
                                  <a:latin typeface="Cambria Math" panose="02040503050406030204" pitchFamily="18" charset="0"/>
                                  <a:cs typeface="Helvetica" panose="020B0604020202020204" pitchFamily="34" charset="0"/>
                                </a:rPr>
                                <m:t>𝑙</m:t>
                              </m:r>
                            </m:sup>
                          </m:sSubSup>
                        </m:e>
                      </m:nary>
                    </m:oMath>
                  </m:oMathPara>
                </a14:m>
                <a:endParaRPr lang="en-US" altLang="zh-TW" sz="2800" dirty="0">
                  <a:solidFill>
                    <a:schemeClr val="tx1"/>
                  </a:solidFill>
                  <a:latin typeface="Helvetica" panose="020B0604020202020204" pitchFamily="34" charset="0"/>
                  <a:cs typeface="Helvetica" panose="020B0604020202020204" pitchFamily="34" charset="0"/>
                </a:endParaRPr>
              </a:p>
              <a:p>
                <a:pPr marL="0" indent="0" algn="ctr">
                  <a:lnSpc>
                    <a:spcPct val="100000"/>
                  </a:lnSpc>
                  <a:buNone/>
                </a:pPr>
                <a:endParaRPr lang="zh-TW" altLang="en-US" sz="2400" dirty="0">
                  <a:latin typeface="Helvetica" panose="020B0604020202020204" pitchFamily="34" charset="0"/>
                  <a:cs typeface="Helvetica" panose="020B0604020202020204" pitchFamily="34" charset="0"/>
                </a:endParaRPr>
              </a:p>
            </p:txBody>
          </p:sp>
        </mc:Choice>
        <mc:Fallback xmlns="">
          <p:sp>
            <p:nvSpPr>
              <p:cNvPr id="10" name="內容版面配置區 9">
                <a:extLst>
                  <a:ext uri="{FF2B5EF4-FFF2-40B4-BE49-F238E27FC236}">
                    <a16:creationId xmlns:a16="http://schemas.microsoft.com/office/drawing/2014/main" id="{1F333629-0D44-4EE1-ABEB-2E00D46F35E7}"/>
                  </a:ext>
                </a:extLst>
              </p:cNvPr>
              <p:cNvSpPr>
                <a:spLocks noGrp="1" noRot="1" noChangeAspect="1" noMove="1" noResize="1" noEditPoints="1" noAdjustHandles="1" noChangeArrowheads="1" noChangeShapeType="1" noTextEdit="1"/>
              </p:cNvSpPr>
              <p:nvPr>
                <p:ph idx="1"/>
              </p:nvPr>
            </p:nvSpPr>
            <p:spPr>
              <a:xfrm>
                <a:off x="1069848" y="1609344"/>
                <a:ext cx="10241280" cy="4562856"/>
              </a:xfrm>
              <a:blipFill>
                <a:blip r:embed="rId3"/>
                <a:stretch>
                  <a:fillRect l="-536" r="-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D6F083C-1F45-4FB7-B97D-2492A8448BB9}"/>
              </a:ext>
            </a:extLst>
          </p:cNvPr>
          <p:cNvSpPr>
            <a:spLocks noGrp="1"/>
          </p:cNvSpPr>
          <p:nvPr>
            <p:ph type="sldNum" sz="quarter" idx="12"/>
          </p:nvPr>
        </p:nvSpPr>
        <p:spPr/>
        <p:txBody>
          <a:bodyPr/>
          <a:lstStyle/>
          <a:p>
            <a:fld id="{51B60E87-7B2F-4408-B32A-2FCA83F8D01E}" type="slidenum">
              <a:rPr lang="zh-TW" altLang="en-US" smtClean="0"/>
              <a:pPr/>
              <a:t>12</a:t>
            </a:fld>
            <a:endParaRPr lang="zh-TW" altLang="en-US"/>
          </a:p>
        </p:txBody>
      </p:sp>
      <p:sp>
        <p:nvSpPr>
          <p:cNvPr id="7"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62701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51B60E87-7B2F-4408-B32A-2FCA83F8D01E}" type="slidenum">
              <a:rPr lang="zh-TW" altLang="en-US" smtClean="0"/>
              <a:t>13</a:t>
            </a:fld>
            <a:endParaRPr lang="zh-TW" altLang="en-US"/>
          </a:p>
        </p:txBody>
      </p:sp>
      <mc:AlternateContent xmlns:mc="http://schemas.openxmlformats.org/markup-compatibility/2006" xmlns:a14="http://schemas.microsoft.com/office/drawing/2010/main">
        <mc:Choice Requires="a14">
          <p:sp>
            <p:nvSpPr>
              <p:cNvPr id="6" name="文字方塊 5"/>
              <p:cNvSpPr txBox="1"/>
              <p:nvPr/>
            </p:nvSpPr>
            <p:spPr>
              <a:xfrm>
                <a:off x="1161101" y="1167252"/>
                <a:ext cx="10165640" cy="2848665"/>
              </a:xfrm>
              <a:prstGeom prst="rect">
                <a:avLst/>
              </a:prstGeom>
              <a:noFill/>
            </p:spPr>
            <p:txBody>
              <a:bodyPr wrap="square" rtlCol="0">
                <a:spAutoFit/>
              </a:bodyPr>
              <a:lstStyle/>
              <a:p>
                <a:pPr>
                  <a:lnSpc>
                    <a:spcPct val="150000"/>
                  </a:lnSpc>
                </a:pPr>
                <a:r>
                  <a:rPr lang="en-US" altLang="zh-TW" sz="2400" dirty="0">
                    <a:latin typeface="Helvetica" panose="020B0604020202020204" pitchFamily="34" charset="0"/>
                    <a:cs typeface="Helvetica" panose="020B0604020202020204" pitchFamily="34" charset="0"/>
                  </a:rPr>
                  <a:t>This is done by </a:t>
                </a:r>
                <a:r>
                  <a:rPr lang="en-US" altLang="zh-TW" sz="2400" dirty="0" err="1">
                    <a:latin typeface="Helvetica" panose="020B0604020202020204" pitchFamily="34" charset="0"/>
                    <a:cs typeface="Helvetica" panose="020B0604020202020204" pitchFamily="34" charset="0"/>
                  </a:rPr>
                  <a:t>minimising</a:t>
                </a:r>
                <a:r>
                  <a:rPr lang="en-US" altLang="zh-TW" sz="2400" dirty="0">
                    <a:latin typeface="Helvetica" panose="020B0604020202020204" pitchFamily="34" charset="0"/>
                    <a:cs typeface="Helvetica" panose="020B0604020202020204" pitchFamily="34" charset="0"/>
                  </a:rPr>
                  <a:t> the mean-squared distance between the entries of the Gram matrix from the original image and the Gram matrix of the image to be generated. </a:t>
                </a:r>
              </a:p>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cs typeface="Helvetica" panose="020B0604020202020204" pitchFamily="34" charset="0"/>
                            </a:rPr>
                          </m:ctrlPr>
                        </m:sSubPr>
                        <m:e>
                          <m:r>
                            <a:rPr lang="en-US" altLang="zh-TW" sz="2800" b="0" i="1" smtClean="0">
                              <a:latin typeface="Cambria Math" panose="02040503050406030204" pitchFamily="18" charset="0"/>
                              <a:cs typeface="Helvetica" panose="020B0604020202020204" pitchFamily="34" charset="0"/>
                            </a:rPr>
                            <m:t>𝐸</m:t>
                          </m:r>
                        </m:e>
                        <m:sub>
                          <m:r>
                            <a:rPr lang="en-US" altLang="zh-TW" sz="2800" b="0" i="1" smtClean="0">
                              <a:latin typeface="Cambria Math" panose="02040503050406030204" pitchFamily="18" charset="0"/>
                              <a:cs typeface="Helvetica" panose="020B0604020202020204" pitchFamily="34" charset="0"/>
                            </a:rPr>
                            <m:t>𝑙</m:t>
                          </m:r>
                        </m:sub>
                      </m:sSub>
                      <m:r>
                        <a:rPr lang="en-US" altLang="zh-TW" sz="2800" b="0" i="1" smtClean="0">
                          <a:latin typeface="Cambria Math" panose="02040503050406030204" pitchFamily="18" charset="0"/>
                          <a:cs typeface="Helvetica" panose="020B0604020202020204" pitchFamily="34" charset="0"/>
                        </a:rPr>
                        <m:t>=</m:t>
                      </m:r>
                      <m:f>
                        <m:fPr>
                          <m:ctrlPr>
                            <a:rPr lang="en-US" altLang="zh-TW" sz="2800" b="0" i="1" smtClean="0">
                              <a:latin typeface="Cambria Math" panose="02040503050406030204" pitchFamily="18" charset="0"/>
                              <a:cs typeface="Helvetica" panose="020B0604020202020204" pitchFamily="34" charset="0"/>
                            </a:rPr>
                          </m:ctrlPr>
                        </m:fPr>
                        <m:num>
                          <m:r>
                            <a:rPr lang="en-US" altLang="zh-TW" sz="2800" b="0" i="1" smtClean="0">
                              <a:latin typeface="Cambria Math" panose="02040503050406030204" pitchFamily="18" charset="0"/>
                              <a:cs typeface="Helvetica" panose="020B0604020202020204" pitchFamily="34" charset="0"/>
                            </a:rPr>
                            <m:t>1</m:t>
                          </m:r>
                        </m:num>
                        <m:den>
                          <m:r>
                            <a:rPr lang="en-US" altLang="zh-TW" sz="2800" b="0" i="1" smtClean="0">
                              <a:latin typeface="Cambria Math" panose="02040503050406030204" pitchFamily="18" charset="0"/>
                              <a:cs typeface="Helvetica" panose="020B0604020202020204" pitchFamily="34" charset="0"/>
                            </a:rPr>
                            <m:t>4</m:t>
                          </m:r>
                          <m:sSubSup>
                            <m:sSubSupPr>
                              <m:ctrlPr>
                                <a:rPr lang="en-US" altLang="zh-TW" sz="2800" b="0" i="1" smtClean="0">
                                  <a:latin typeface="Cambria Math" panose="02040503050406030204" pitchFamily="18" charset="0"/>
                                  <a:cs typeface="Helvetica" panose="020B0604020202020204" pitchFamily="34" charset="0"/>
                                </a:rPr>
                              </m:ctrlPr>
                            </m:sSubSupPr>
                            <m:e>
                              <m:r>
                                <m:rPr>
                                  <m:sty m:val="p"/>
                                </m:rPr>
                                <a:rPr lang="en-US" altLang="zh-TW" sz="2800" i="1">
                                  <a:latin typeface="Cambria Math" panose="02040503050406030204" pitchFamily="18" charset="0"/>
                                  <a:cs typeface="Helvetica" panose="020B0604020202020204" pitchFamily="34" charset="0"/>
                                </a:rPr>
                                <m:t>N</m:t>
                              </m:r>
                            </m:e>
                            <m:sub>
                              <m:r>
                                <a:rPr lang="en-US" altLang="zh-TW" sz="2800" b="0" i="1" smtClean="0">
                                  <a:latin typeface="Cambria Math" panose="02040503050406030204" pitchFamily="18" charset="0"/>
                                  <a:cs typeface="Helvetica" panose="020B0604020202020204" pitchFamily="34" charset="0"/>
                                </a:rPr>
                                <m:t>𝑙</m:t>
                              </m:r>
                            </m:sub>
                            <m:sup>
                              <m:r>
                                <a:rPr lang="en-US" altLang="zh-TW" sz="2800" b="0" i="1" smtClean="0">
                                  <a:latin typeface="Cambria Math" panose="02040503050406030204" pitchFamily="18" charset="0"/>
                                  <a:cs typeface="Helvetica" panose="020B0604020202020204" pitchFamily="34" charset="0"/>
                                </a:rPr>
                                <m:t>2</m:t>
                              </m:r>
                            </m:sup>
                          </m:sSubSup>
                          <m:sSubSup>
                            <m:sSubSupPr>
                              <m:ctrlPr>
                                <a:rPr lang="en-US" altLang="zh-TW" sz="2800" i="1">
                                  <a:latin typeface="Cambria Math" panose="02040503050406030204" pitchFamily="18" charset="0"/>
                                  <a:cs typeface="Helvetica" panose="020B0604020202020204" pitchFamily="34" charset="0"/>
                                </a:rPr>
                              </m:ctrlPr>
                            </m:sSubSupPr>
                            <m:e>
                              <m:r>
                                <a:rPr lang="en-US" altLang="zh-TW" sz="2800" b="0" i="1" smtClean="0">
                                  <a:latin typeface="Cambria Math" panose="02040503050406030204" pitchFamily="18" charset="0"/>
                                  <a:cs typeface="Helvetica" panose="020B0604020202020204" pitchFamily="34" charset="0"/>
                                </a:rPr>
                                <m:t>𝑀</m:t>
                              </m:r>
                            </m:e>
                            <m:sub>
                              <m:r>
                                <a:rPr lang="en-US" altLang="zh-TW" sz="2800" i="1">
                                  <a:latin typeface="Cambria Math" panose="02040503050406030204" pitchFamily="18" charset="0"/>
                                  <a:cs typeface="Helvetica" panose="020B0604020202020204" pitchFamily="34" charset="0"/>
                                </a:rPr>
                                <m:t>𝑙</m:t>
                              </m:r>
                            </m:sub>
                            <m:sup>
                              <m:r>
                                <a:rPr lang="en-US" altLang="zh-TW" sz="2800" i="1">
                                  <a:latin typeface="Cambria Math" panose="02040503050406030204" pitchFamily="18" charset="0"/>
                                  <a:cs typeface="Helvetica" panose="020B0604020202020204" pitchFamily="34" charset="0"/>
                                </a:rPr>
                                <m:t>2</m:t>
                              </m:r>
                            </m:sup>
                          </m:sSubSup>
                        </m:den>
                      </m:f>
                      <m:nary>
                        <m:naryPr>
                          <m:chr m:val="∑"/>
                          <m:supHide m:val="on"/>
                          <m:ctrlPr>
                            <a:rPr lang="en-US" altLang="zh-TW" sz="2800" b="0" i="1" smtClean="0">
                              <a:latin typeface="Cambria Math" panose="02040503050406030204" pitchFamily="18" charset="0"/>
                              <a:cs typeface="Helvetica" panose="020B0604020202020204" pitchFamily="34" charset="0"/>
                            </a:rPr>
                          </m:ctrlPr>
                        </m:naryPr>
                        <m:sub>
                          <m:r>
                            <m:rPr>
                              <m:brk m:alnAt="7"/>
                            </m:rPr>
                            <a:rPr lang="en-US" altLang="zh-TW" sz="2800" b="0" i="1" smtClean="0">
                              <a:latin typeface="Cambria Math" panose="02040503050406030204" pitchFamily="18" charset="0"/>
                              <a:cs typeface="Helvetica" panose="020B0604020202020204" pitchFamily="34" charset="0"/>
                            </a:rPr>
                            <m:t>𝑖</m:t>
                          </m:r>
                          <m:r>
                            <a:rPr lang="en-US" altLang="zh-TW" sz="2800" b="0" i="1" smtClean="0">
                              <a:latin typeface="Cambria Math" panose="02040503050406030204" pitchFamily="18" charset="0"/>
                              <a:cs typeface="Helvetica" panose="020B0604020202020204" pitchFamily="34" charset="0"/>
                            </a:rPr>
                            <m:t>,</m:t>
                          </m:r>
                          <m:r>
                            <a:rPr lang="en-US" altLang="zh-TW" sz="2800" b="0" i="1" smtClean="0">
                              <a:latin typeface="Cambria Math" panose="02040503050406030204" pitchFamily="18" charset="0"/>
                              <a:cs typeface="Helvetica" panose="020B0604020202020204" pitchFamily="34" charset="0"/>
                            </a:rPr>
                            <m:t>𝑗</m:t>
                          </m:r>
                        </m:sub>
                        <m:sup/>
                        <m:e>
                          <m:sSup>
                            <m:sSupPr>
                              <m:ctrlPr>
                                <a:rPr lang="en-US" altLang="zh-TW" sz="2800" i="1">
                                  <a:latin typeface="Cambria Math" panose="02040503050406030204" pitchFamily="18" charset="0"/>
                                  <a:cs typeface="Helvetica" panose="020B0604020202020204" pitchFamily="34" charset="0"/>
                                </a:rPr>
                              </m:ctrlPr>
                            </m:sSupPr>
                            <m:e>
                              <m:r>
                                <a:rPr lang="en-US" altLang="zh-TW" sz="2800" i="1">
                                  <a:latin typeface="Cambria Math" panose="02040503050406030204" pitchFamily="18" charset="0"/>
                                  <a:cs typeface="Helvetica" panose="020B0604020202020204" pitchFamily="34" charset="0"/>
                                </a:rPr>
                                <m:t>(</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𝐺</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r>
                                <a:rPr lang="en-US" altLang="zh-TW" sz="2800" i="1">
                                  <a:latin typeface="Cambria Math" panose="02040503050406030204" pitchFamily="18" charset="0"/>
                                  <a:cs typeface="Helvetica" panose="020B0604020202020204" pitchFamily="34" charset="0"/>
                                </a:rPr>
                                <m:t>−</m:t>
                              </m:r>
                              <m:sSubSup>
                                <m:sSubSupPr>
                                  <m:ctrlPr>
                                    <a:rPr lang="en-US" altLang="zh-TW" sz="2800" i="1">
                                      <a:latin typeface="Cambria Math" panose="02040503050406030204" pitchFamily="18" charset="0"/>
                                      <a:cs typeface="Helvetica" panose="020B0604020202020204" pitchFamily="34" charset="0"/>
                                    </a:rPr>
                                  </m:ctrlPr>
                                </m:sSubSupPr>
                                <m:e>
                                  <m:r>
                                    <a:rPr lang="en-US" altLang="zh-TW" sz="2800" i="1">
                                      <a:latin typeface="Cambria Math" panose="02040503050406030204" pitchFamily="18" charset="0"/>
                                      <a:cs typeface="Helvetica" panose="020B0604020202020204" pitchFamily="34" charset="0"/>
                                    </a:rPr>
                                    <m:t>𝐴</m:t>
                                  </m:r>
                                </m:e>
                                <m:sub>
                                  <m:r>
                                    <a:rPr lang="en-US" altLang="zh-TW" sz="2800" i="1">
                                      <a:latin typeface="Cambria Math" panose="02040503050406030204" pitchFamily="18" charset="0"/>
                                      <a:cs typeface="Helvetica" panose="020B0604020202020204" pitchFamily="34" charset="0"/>
                                    </a:rPr>
                                    <m:t>𝑖𝑗</m:t>
                                  </m:r>
                                </m:sub>
                                <m:sup>
                                  <m:r>
                                    <a:rPr lang="en-US" altLang="zh-TW" sz="2800" i="1">
                                      <a:latin typeface="Cambria Math" panose="02040503050406030204" pitchFamily="18" charset="0"/>
                                      <a:cs typeface="Helvetica" panose="020B0604020202020204" pitchFamily="34" charset="0"/>
                                    </a:rPr>
                                    <m:t>𝑙</m:t>
                                  </m:r>
                                </m:sup>
                              </m:sSubSup>
                              <m:r>
                                <a:rPr lang="en-US" altLang="zh-TW" sz="2800" i="1">
                                  <a:latin typeface="Cambria Math" panose="02040503050406030204" pitchFamily="18" charset="0"/>
                                  <a:cs typeface="Helvetica" panose="020B0604020202020204" pitchFamily="34" charset="0"/>
                                </a:rPr>
                                <m:t>)</m:t>
                              </m:r>
                            </m:e>
                            <m:sup>
                              <m:r>
                                <a:rPr lang="en-US" altLang="zh-TW" sz="2800" b="0" i="1" smtClean="0">
                                  <a:latin typeface="Cambria Math" panose="02040503050406030204" pitchFamily="18" charset="0"/>
                                  <a:cs typeface="Helvetica" panose="020B0604020202020204" pitchFamily="34" charset="0"/>
                                </a:rPr>
                                <m:t>2</m:t>
                              </m:r>
                            </m:sup>
                          </m:sSup>
                        </m:e>
                      </m:nary>
                    </m:oMath>
                  </m:oMathPara>
                </a14:m>
                <a:endParaRPr lang="zh-TW" altLang="en-US" sz="2800" dirty="0">
                  <a:latin typeface="Helvetica" panose="020B0604020202020204" pitchFamily="34" charset="0"/>
                  <a:cs typeface="Helvetica" panose="020B0604020202020204" pitchFamily="34" charset="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1161101" y="1167252"/>
                <a:ext cx="10165640" cy="2848665"/>
              </a:xfrm>
              <a:prstGeom prst="rect">
                <a:avLst/>
              </a:prstGeom>
              <a:blipFill>
                <a:blip r:embed="rId2"/>
                <a:stretch>
                  <a:fillRect l="-899" r="-10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42890" y="4014409"/>
                <a:ext cx="8525085" cy="400110"/>
              </a:xfrm>
              <a:prstGeom prst="rect">
                <a:avLst/>
              </a:prstGeom>
            </p:spPr>
            <p:txBody>
              <a:bodyPr wrap="square">
                <a:spAutoFit/>
              </a:bodyPr>
              <a:lstStyle/>
              <a:p>
                <a:pPr algn="ctr"/>
                <a14:m>
                  <m:oMath xmlns:m="http://schemas.openxmlformats.org/officeDocument/2006/math">
                    <m:acc>
                      <m:accPr>
                        <m:chr m:val="⃗"/>
                        <m:ctrlPr>
                          <a:rPr lang="zh-TW" altLang="en-US" sz="2000" i="1" smtClean="0">
                            <a:latin typeface="Cambria Math" panose="02040503050406030204" pitchFamily="18" charset="0"/>
                            <a:cs typeface="Helvetica" panose="020B0604020202020204" pitchFamily="34" charset="0"/>
                          </a:rPr>
                        </m:ctrlPr>
                      </m:accPr>
                      <m:e>
                        <m:r>
                          <a:rPr lang="en-US" altLang="zh-TW" sz="2000" b="0" i="1" smtClean="0">
                            <a:latin typeface="Cambria Math" panose="02040503050406030204" pitchFamily="18" charset="0"/>
                            <a:cs typeface="Helvetica" panose="020B0604020202020204" pitchFamily="34" charset="0"/>
                          </a:rPr>
                          <m:t>𝑎</m:t>
                        </m:r>
                      </m:e>
                    </m:acc>
                  </m:oMath>
                </a14:m>
                <a:r>
                  <a:rPr lang="zh-TW" altLang="en-US" sz="2000" dirty="0">
                    <a:latin typeface="Helvetica" panose="020B0604020202020204" pitchFamily="34" charset="0"/>
                    <a:cs typeface="Helvetica" panose="020B0604020202020204" pitchFamily="34" charset="0"/>
                  </a:rPr>
                  <a:t> and </a:t>
                </a:r>
                <a14:m>
                  <m:oMath xmlns:m="http://schemas.openxmlformats.org/officeDocument/2006/math">
                    <m:acc>
                      <m:accPr>
                        <m:chr m:val="⃗"/>
                        <m:ctrlPr>
                          <a:rPr lang="zh-TW" altLang="en-US" sz="2000" i="1">
                            <a:latin typeface="Cambria Math" panose="02040503050406030204" pitchFamily="18" charset="0"/>
                            <a:cs typeface="Helvetica" panose="020B0604020202020204" pitchFamily="34" charset="0"/>
                          </a:rPr>
                        </m:ctrlPr>
                      </m:accPr>
                      <m:e>
                        <m:r>
                          <a:rPr lang="en-US" altLang="zh-TW" sz="2000" b="0" i="1" smtClean="0">
                            <a:latin typeface="Cambria Math" panose="02040503050406030204" pitchFamily="18" charset="0"/>
                            <a:cs typeface="Helvetica" panose="020B0604020202020204" pitchFamily="34" charset="0"/>
                          </a:rPr>
                          <m:t>𝑥</m:t>
                        </m:r>
                      </m:e>
                    </m:acc>
                  </m:oMath>
                </a14:m>
                <a:r>
                  <a:rPr lang="zh-TW" altLang="en-US" sz="2000" dirty="0">
                    <a:latin typeface="Helvetica" panose="020B0604020202020204" pitchFamily="34" charset="0"/>
                    <a:cs typeface="Helvetica" panose="020B0604020202020204" pitchFamily="34" charset="0"/>
                  </a:rPr>
                  <a:t> be the original image and the image that is generated</a:t>
                </a:r>
              </a:p>
            </p:txBody>
          </p:sp>
        </mc:Choice>
        <mc:Fallback xmlns="">
          <p:sp>
            <p:nvSpPr>
              <p:cNvPr id="13" name="矩形 12"/>
              <p:cNvSpPr>
                <a:spLocks noRot="1" noChangeAspect="1" noMove="1" noResize="1" noEditPoints="1" noAdjustHandles="1" noChangeArrowheads="1" noChangeShapeType="1" noTextEdit="1"/>
              </p:cNvSpPr>
              <p:nvPr/>
            </p:nvSpPr>
            <p:spPr>
              <a:xfrm>
                <a:off x="1942890" y="4014409"/>
                <a:ext cx="8525085" cy="400110"/>
              </a:xfrm>
              <a:prstGeom prst="rect">
                <a:avLst/>
              </a:prstGeom>
              <a:blipFill>
                <a:blip r:embed="rId3"/>
                <a:stretch>
                  <a:fillRect t="-15385" b="-292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78686" y="4476074"/>
                <a:ext cx="8499920" cy="1612044"/>
              </a:xfrm>
              <a:prstGeom prst="rect">
                <a:avLst/>
              </a:prstGeom>
            </p:spPr>
            <p:txBody>
              <a:bodyPr wrap="square">
                <a:spAutoFit/>
              </a:bodyPr>
              <a:lstStyle/>
              <a:p>
                <a:r>
                  <a:rPr lang="en-US" altLang="zh-TW" sz="2000" dirty="0">
                    <a:latin typeface="Helvetica" panose="020B0604020202020204" pitchFamily="34" charset="0"/>
                    <a:cs typeface="Helvetica" panose="020B0604020202020204" pitchFamily="34" charset="0"/>
                  </a:rPr>
                  <a:t>and the total loss is</a:t>
                </a: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Helvetica" panose="020B0604020202020204" pitchFamily="34" charset="0"/>
                            </a:rPr>
                          </m:ctrlPr>
                        </m:sSubPr>
                        <m:e>
                          <m:r>
                            <a:rPr lang="en-US" altLang="zh-TW" sz="2800" i="1">
                              <a:latin typeface="Cambria Math" panose="02040503050406030204" pitchFamily="18" charset="0"/>
                              <a:cs typeface="Helvetica" panose="020B0604020202020204" pitchFamily="34" charset="0"/>
                            </a:rPr>
                            <m:t>𝐿</m:t>
                          </m:r>
                        </m:e>
                        <m:sub>
                          <m:r>
                            <a:rPr lang="en-US" altLang="zh-TW" sz="2800" b="0" i="1" smtClean="0">
                              <a:latin typeface="Cambria Math" panose="02040503050406030204" pitchFamily="18" charset="0"/>
                              <a:cs typeface="Helvetica" panose="020B0604020202020204" pitchFamily="34" charset="0"/>
                            </a:rPr>
                            <m:t>𝑠𝑡𝑦𝑙𝑒</m:t>
                          </m:r>
                        </m:sub>
                      </m:sSub>
                      <m:d>
                        <m:dPr>
                          <m:ctrlPr>
                            <a:rPr lang="en-US" altLang="zh-TW" sz="2800" b="0" i="1" smtClean="0">
                              <a:latin typeface="Cambria Math" panose="02040503050406030204" pitchFamily="18" charset="0"/>
                              <a:cs typeface="Helvetica" panose="020B0604020202020204" pitchFamily="34" charset="0"/>
                            </a:rPr>
                          </m:ctrlPr>
                        </m:dPr>
                        <m:e>
                          <m:acc>
                            <m:accPr>
                              <m:chr m:val="⃗"/>
                              <m:ctrlPr>
                                <a:rPr lang="en-US" altLang="zh-TW" sz="2800" b="0" i="1" smtClean="0">
                                  <a:latin typeface="Cambria Math" panose="02040503050406030204" pitchFamily="18" charset="0"/>
                                  <a:cs typeface="Helvetica" panose="020B0604020202020204" pitchFamily="34" charset="0"/>
                                </a:rPr>
                              </m:ctrlPr>
                            </m:accPr>
                            <m:e>
                              <m:r>
                                <a:rPr lang="en-US" altLang="zh-TW" sz="2800" b="0" i="1" smtClean="0">
                                  <a:latin typeface="Cambria Math" panose="02040503050406030204" pitchFamily="18" charset="0"/>
                                  <a:cs typeface="Helvetica" panose="020B0604020202020204" pitchFamily="34" charset="0"/>
                                </a:rPr>
                                <m:t>𝑎</m:t>
                              </m:r>
                            </m:e>
                          </m:acc>
                          <m:r>
                            <a:rPr lang="en-US" altLang="zh-TW" sz="2800" b="0" i="1" smtClean="0">
                              <a:latin typeface="Cambria Math" panose="02040503050406030204" pitchFamily="18" charset="0"/>
                              <a:cs typeface="Helvetica" panose="020B0604020202020204" pitchFamily="34" charset="0"/>
                            </a:rPr>
                            <m:t>,</m:t>
                          </m:r>
                          <m:acc>
                            <m:accPr>
                              <m:chr m:val="⃗"/>
                              <m:ctrlPr>
                                <a:rPr lang="en-US" altLang="zh-TW" sz="2800" b="0" i="1" smtClean="0">
                                  <a:latin typeface="Cambria Math" panose="02040503050406030204" pitchFamily="18" charset="0"/>
                                  <a:cs typeface="Helvetica" panose="020B0604020202020204" pitchFamily="34" charset="0"/>
                                </a:rPr>
                              </m:ctrlPr>
                            </m:accPr>
                            <m:e>
                              <m:r>
                                <a:rPr lang="en-US" altLang="zh-TW" sz="2800" b="0" i="1" smtClean="0">
                                  <a:latin typeface="Cambria Math" panose="02040503050406030204" pitchFamily="18" charset="0"/>
                                  <a:cs typeface="Helvetica" panose="020B0604020202020204" pitchFamily="34" charset="0"/>
                                </a:rPr>
                                <m:t>𝑥</m:t>
                              </m:r>
                            </m:e>
                          </m:acc>
                        </m:e>
                      </m:d>
                      <m:r>
                        <a:rPr lang="en-US" altLang="zh-TW" sz="2800" b="0" i="1" smtClean="0">
                          <a:latin typeface="Cambria Math" panose="02040503050406030204" pitchFamily="18" charset="0"/>
                          <a:cs typeface="Helvetica" panose="020B0604020202020204" pitchFamily="34" charset="0"/>
                        </a:rPr>
                        <m:t>=</m:t>
                      </m:r>
                      <m:nary>
                        <m:naryPr>
                          <m:chr m:val="∑"/>
                          <m:ctrlPr>
                            <a:rPr lang="en-US" altLang="zh-TW" sz="2800" b="0" i="1" smtClean="0">
                              <a:latin typeface="Cambria Math" panose="02040503050406030204" pitchFamily="18" charset="0"/>
                              <a:cs typeface="Helvetica" panose="020B0604020202020204" pitchFamily="34" charset="0"/>
                            </a:rPr>
                          </m:ctrlPr>
                        </m:naryPr>
                        <m:sub>
                          <m:r>
                            <m:rPr>
                              <m:brk m:alnAt="23"/>
                            </m:rPr>
                            <a:rPr lang="en-US" altLang="zh-TW" sz="2800" b="0" i="1" smtClean="0">
                              <a:latin typeface="Cambria Math" panose="02040503050406030204" pitchFamily="18" charset="0"/>
                              <a:cs typeface="Helvetica" panose="020B0604020202020204" pitchFamily="34" charset="0"/>
                            </a:rPr>
                            <m:t>𝑙</m:t>
                          </m:r>
                          <m:r>
                            <a:rPr lang="en-US" altLang="zh-TW" sz="2800" b="0" i="1" smtClean="0">
                              <a:latin typeface="Cambria Math" panose="02040503050406030204" pitchFamily="18" charset="0"/>
                              <a:cs typeface="Helvetica" panose="020B0604020202020204" pitchFamily="34" charset="0"/>
                            </a:rPr>
                            <m:t>=0</m:t>
                          </m:r>
                        </m:sub>
                        <m:sup>
                          <m:r>
                            <a:rPr lang="en-US" altLang="zh-TW" sz="2800" b="0" i="1" smtClean="0">
                              <a:latin typeface="Cambria Math" panose="02040503050406030204" pitchFamily="18" charset="0"/>
                              <a:cs typeface="Helvetica" panose="020B0604020202020204" pitchFamily="34" charset="0"/>
                            </a:rPr>
                            <m:t>𝐿</m:t>
                          </m:r>
                        </m:sup>
                        <m:e>
                          <m:sSub>
                            <m:sSubPr>
                              <m:ctrlPr>
                                <a:rPr lang="en-US" altLang="zh-TW" sz="2800" b="0" i="1" smtClean="0">
                                  <a:latin typeface="Cambria Math" panose="02040503050406030204" pitchFamily="18" charset="0"/>
                                  <a:cs typeface="Helvetica" panose="020B0604020202020204" pitchFamily="34" charset="0"/>
                                </a:rPr>
                              </m:ctrlPr>
                            </m:sSubPr>
                            <m:e>
                              <m:r>
                                <a:rPr lang="en-US" altLang="zh-TW" sz="2800" b="0" i="1" smtClean="0">
                                  <a:latin typeface="Cambria Math" panose="02040503050406030204" pitchFamily="18" charset="0"/>
                                  <a:cs typeface="Helvetica" panose="020B0604020202020204" pitchFamily="34" charset="0"/>
                                </a:rPr>
                                <m:t>𝑤</m:t>
                              </m:r>
                            </m:e>
                            <m:sub>
                              <m:r>
                                <a:rPr lang="en-US" altLang="zh-TW" sz="2800" b="0" i="1" smtClean="0">
                                  <a:latin typeface="Cambria Math" panose="02040503050406030204" pitchFamily="18" charset="0"/>
                                  <a:cs typeface="Helvetica" panose="020B0604020202020204" pitchFamily="34" charset="0"/>
                                </a:rPr>
                                <m:t>𝑙</m:t>
                              </m:r>
                            </m:sub>
                          </m:sSub>
                          <m:sSub>
                            <m:sSubPr>
                              <m:ctrlPr>
                                <a:rPr lang="en-US" altLang="zh-TW" sz="2800" b="0" i="1" smtClean="0">
                                  <a:latin typeface="Cambria Math" panose="02040503050406030204" pitchFamily="18" charset="0"/>
                                  <a:cs typeface="Helvetica" panose="020B0604020202020204" pitchFamily="34" charset="0"/>
                                </a:rPr>
                              </m:ctrlPr>
                            </m:sSubPr>
                            <m:e>
                              <m:r>
                                <a:rPr lang="en-US" altLang="zh-TW" sz="2800" b="0" i="1" smtClean="0">
                                  <a:latin typeface="Cambria Math" panose="02040503050406030204" pitchFamily="18" charset="0"/>
                                  <a:cs typeface="Helvetica" panose="020B0604020202020204" pitchFamily="34" charset="0"/>
                                </a:rPr>
                                <m:t>𝐸</m:t>
                              </m:r>
                            </m:e>
                            <m:sub>
                              <m:r>
                                <a:rPr lang="en-US" altLang="zh-TW" sz="2800" b="0" i="1" smtClean="0">
                                  <a:latin typeface="Cambria Math" panose="02040503050406030204" pitchFamily="18" charset="0"/>
                                  <a:cs typeface="Helvetica" panose="020B0604020202020204" pitchFamily="34" charset="0"/>
                                </a:rPr>
                                <m:t>𝑙</m:t>
                              </m:r>
                            </m:sub>
                          </m:sSub>
                        </m:e>
                      </m:nary>
                    </m:oMath>
                  </m:oMathPara>
                </a14:m>
                <a:endParaRPr lang="zh-TW" altLang="en-US" sz="2800" dirty="0">
                  <a:latin typeface="Helvetica" panose="020B0604020202020204" pitchFamily="34" charset="0"/>
                  <a:cs typeface="Helvetica" panose="020B0604020202020204" pitchFamily="34"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578686" y="4476074"/>
                <a:ext cx="8499920" cy="1612044"/>
              </a:xfrm>
              <a:prstGeom prst="rect">
                <a:avLst/>
              </a:prstGeom>
              <a:blipFill>
                <a:blip r:embed="rId4"/>
                <a:stretch>
                  <a:fillRect l="-789" t="-150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09236" y="6088118"/>
                <a:ext cx="7669370" cy="369332"/>
              </a:xfrm>
              <a:prstGeom prst="rect">
                <a:avLst/>
              </a:prstGeom>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cs typeface="Helvetica" panose="020B0604020202020204" pitchFamily="34" charset="0"/>
                          </a:rPr>
                        </m:ctrlPr>
                      </m:sSubPr>
                      <m:e>
                        <m:r>
                          <a:rPr lang="en-US" altLang="zh-TW" b="0" i="1" smtClean="0">
                            <a:latin typeface="Cambria Math" panose="02040503050406030204" pitchFamily="18" charset="0"/>
                            <a:cs typeface="Helvetica" panose="020B0604020202020204" pitchFamily="34" charset="0"/>
                          </a:rPr>
                          <m:t>𝑤</m:t>
                        </m:r>
                      </m:e>
                      <m:sub>
                        <m:r>
                          <a:rPr lang="en-US" altLang="zh-TW" b="0" i="1" smtClean="0">
                            <a:latin typeface="Cambria Math" panose="02040503050406030204" pitchFamily="18" charset="0"/>
                            <a:cs typeface="Helvetica" panose="020B0604020202020204" pitchFamily="34" charset="0"/>
                          </a:rPr>
                          <m:t>𝑙</m:t>
                        </m:r>
                      </m:sub>
                    </m:sSub>
                  </m:oMath>
                </a14:m>
                <a:r>
                  <a:rPr lang="en-US" altLang="zh-TW" dirty="0">
                    <a:latin typeface="Helvetica" panose="020B0604020202020204" pitchFamily="34" charset="0"/>
                    <a:cs typeface="Helvetica" panose="020B0604020202020204" pitchFamily="34" charset="0"/>
                  </a:rPr>
                  <a:t>: </a:t>
                </a:r>
                <a:r>
                  <a:rPr lang="zh-TW" altLang="en-US" dirty="0">
                    <a:latin typeface="Helvetica" panose="020B0604020202020204" pitchFamily="34" charset="0"/>
                    <a:cs typeface="Helvetica" panose="020B0604020202020204" pitchFamily="34" charset="0"/>
                  </a:rPr>
                  <a:t>weighting factors of the contribution of each layer to the total loss </a:t>
                </a:r>
              </a:p>
            </p:txBody>
          </p:sp>
        </mc:Choice>
        <mc:Fallback xmlns="">
          <p:sp>
            <p:nvSpPr>
              <p:cNvPr id="11" name="矩形 10"/>
              <p:cNvSpPr>
                <a:spLocks noRot="1" noChangeAspect="1" noMove="1" noResize="1" noEditPoints="1" noAdjustHandles="1" noChangeArrowheads="1" noChangeShapeType="1" noTextEdit="1"/>
              </p:cNvSpPr>
              <p:nvPr/>
            </p:nvSpPr>
            <p:spPr>
              <a:xfrm>
                <a:off x="2409236" y="6088118"/>
                <a:ext cx="7669370" cy="369332"/>
              </a:xfrm>
              <a:prstGeom prst="rect">
                <a:avLst/>
              </a:prstGeom>
              <a:blipFill>
                <a:blip r:embed="rId5"/>
                <a:stretch>
                  <a:fillRect t="-10000" b="-26667"/>
                </a:stretch>
              </a:blipFill>
            </p:spPr>
            <p:txBody>
              <a:bodyPr/>
              <a:lstStyle/>
              <a:p>
                <a:r>
                  <a:rPr lang="zh-TW" altLang="en-US">
                    <a:noFill/>
                  </a:rPr>
                  <a:t> </a:t>
                </a:r>
              </a:p>
            </p:txBody>
          </p:sp>
        </mc:Fallback>
      </mc:AlternateContent>
      <p:sp>
        <p:nvSpPr>
          <p:cNvPr id="12" name="標題 1">
            <a:extLst>
              <a:ext uri="{FF2B5EF4-FFF2-40B4-BE49-F238E27FC236}">
                <a16:creationId xmlns:a16="http://schemas.microsoft.com/office/drawing/2014/main" id="{3F60B75B-C309-4032-9568-43A035485B59}"/>
              </a:ext>
            </a:extLst>
          </p:cNvPr>
          <p:cNvSpPr txBox="1">
            <a:spLocks/>
          </p:cNvSpPr>
          <p:nvPr/>
        </p:nvSpPr>
        <p:spPr>
          <a:xfrm>
            <a:off x="1066800"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227009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51B60E87-7B2F-4408-B32A-2FCA83F8D01E}" type="slidenum">
              <a:rPr lang="zh-TW" altLang="en-US" smtClean="0"/>
              <a:t>14</a:t>
            </a:fld>
            <a:endParaRPr lang="zh-TW" altLang="en-US" dirty="0"/>
          </a:p>
        </p:txBody>
      </p:sp>
      <mc:AlternateContent xmlns:mc="http://schemas.openxmlformats.org/markup-compatibility/2006" xmlns:a14="http://schemas.microsoft.com/office/drawing/2010/main">
        <mc:Choice Requires="a14">
          <p:sp>
            <p:nvSpPr>
              <p:cNvPr id="7" name="矩形 6"/>
              <p:cNvSpPr/>
              <p:nvPr/>
            </p:nvSpPr>
            <p:spPr>
              <a:xfrm>
                <a:off x="3577107" y="5145624"/>
                <a:ext cx="5037785" cy="513282"/>
              </a:xfrm>
              <a:prstGeom prst="rect">
                <a:avLst/>
              </a:prstGeom>
            </p:spPr>
            <p:txBody>
              <a:bodyPr wrap="square">
                <a:spAutoFit/>
              </a:bodyPr>
              <a:lstStyle/>
              <a:p>
                <a14:m>
                  <m:oMath xmlns:m="http://schemas.openxmlformats.org/officeDocument/2006/math">
                    <m:acc>
                      <m:accPr>
                        <m:chr m:val="⃗"/>
                        <m:ctrlPr>
                          <a:rPr lang="zh-TW" altLang="en-US" sz="2800" i="1" smtClean="0">
                            <a:latin typeface="Cambria Math" panose="02040503050406030204" pitchFamily="18" charset="0"/>
                            <a:cs typeface="Helvetica" panose="020B0604020202020204" pitchFamily="34" charset="0"/>
                          </a:rPr>
                        </m:ctrlPr>
                      </m:accPr>
                      <m:e>
                        <m:r>
                          <a:rPr lang="en-US" altLang="zh-TW" sz="2800" b="0" i="1" smtClean="0">
                            <a:latin typeface="Cambria Math" panose="02040503050406030204" pitchFamily="18" charset="0"/>
                            <a:cs typeface="Helvetica" panose="020B0604020202020204" pitchFamily="34" charset="0"/>
                          </a:rPr>
                          <m:t>𝑝</m:t>
                        </m:r>
                      </m:e>
                    </m:acc>
                  </m:oMath>
                </a14:m>
                <a:r>
                  <a:rPr lang="zh-TW" altLang="en-US" sz="2000" dirty="0">
                    <a:latin typeface="Helvetica" panose="020B0604020202020204" pitchFamily="34" charset="0"/>
                    <a:cs typeface="Helvetica" panose="020B0604020202020204" pitchFamily="34" charset="0"/>
                  </a:rPr>
                  <a:t> be the photograph  </a:t>
                </a:r>
                <a:r>
                  <a:rPr lang="en-US" altLang="zh-TW" sz="2000" dirty="0">
                    <a:latin typeface="Helvetica" panose="020B0604020202020204" pitchFamily="34" charset="0"/>
                    <a:cs typeface="Helvetica" panose="020B0604020202020204" pitchFamily="34" charset="0"/>
                  </a:rPr>
                  <a:t>,</a:t>
                </a:r>
                <a:r>
                  <a:rPr lang="zh-TW" altLang="en-US" sz="2000" dirty="0">
                    <a:latin typeface="Helvetica" panose="020B0604020202020204" pitchFamily="34" charset="0"/>
                    <a:cs typeface="Helvetica" panose="020B0604020202020204" pitchFamily="34" charset="0"/>
                  </a:rPr>
                  <a:t> </a:t>
                </a:r>
                <a14:m>
                  <m:oMath xmlns:m="http://schemas.openxmlformats.org/officeDocument/2006/math">
                    <m:acc>
                      <m:accPr>
                        <m:chr m:val="⃗"/>
                        <m:ctrlPr>
                          <a:rPr lang="zh-TW" altLang="en-US" sz="2800" i="1">
                            <a:latin typeface="Cambria Math" panose="02040503050406030204" pitchFamily="18" charset="0"/>
                            <a:cs typeface="Helvetica" panose="020B0604020202020204" pitchFamily="34" charset="0"/>
                          </a:rPr>
                        </m:ctrlPr>
                      </m:accPr>
                      <m:e>
                        <m:r>
                          <a:rPr lang="en-US" altLang="zh-TW" sz="2800" b="0" i="1" smtClean="0">
                            <a:latin typeface="Cambria Math" panose="02040503050406030204" pitchFamily="18" charset="0"/>
                            <a:cs typeface="Helvetica" panose="020B0604020202020204" pitchFamily="34" charset="0"/>
                          </a:rPr>
                          <m:t>𝑎</m:t>
                        </m:r>
                      </m:e>
                    </m:acc>
                  </m:oMath>
                </a14:m>
                <a:r>
                  <a:rPr lang="zh-TW" altLang="en-US" sz="2000" dirty="0">
                    <a:latin typeface="Helvetica" panose="020B0604020202020204" pitchFamily="34" charset="0"/>
                    <a:cs typeface="Helvetica" panose="020B0604020202020204" pitchFamily="34" charset="0"/>
                  </a:rPr>
                  <a:t> be the artwork.</a:t>
                </a:r>
              </a:p>
            </p:txBody>
          </p:sp>
        </mc:Choice>
        <mc:Fallback xmlns="">
          <p:sp>
            <p:nvSpPr>
              <p:cNvPr id="7" name="矩形 6"/>
              <p:cNvSpPr>
                <a:spLocks noRot="1" noChangeAspect="1" noMove="1" noResize="1" noEditPoints="1" noAdjustHandles="1" noChangeArrowheads="1" noChangeShapeType="1" noTextEdit="1"/>
              </p:cNvSpPr>
              <p:nvPr/>
            </p:nvSpPr>
            <p:spPr>
              <a:xfrm>
                <a:off x="3577107" y="5145624"/>
                <a:ext cx="5037785" cy="513282"/>
              </a:xfrm>
              <a:prstGeom prst="rect">
                <a:avLst/>
              </a:prstGeom>
              <a:blipFill>
                <a:blip r:embed="rId2"/>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06796" y="5671338"/>
                <a:ext cx="8384501" cy="513282"/>
              </a:xfrm>
              <a:prstGeom prst="rect">
                <a:avLst/>
              </a:prstGeom>
            </p:spPr>
            <p:txBody>
              <a:bodyPr wrap="square">
                <a:spAutoFit/>
              </a:bodyPr>
              <a:lstStyle/>
              <a:p>
                <a14:m>
                  <m:oMath xmlns:m="http://schemas.openxmlformats.org/officeDocument/2006/math">
                    <m:r>
                      <a:rPr lang="zh-TW" altLang="en-US" sz="2800" i="1" smtClean="0">
                        <a:latin typeface="Cambria Math" panose="02040503050406030204" pitchFamily="18" charset="0"/>
                        <a:cs typeface="Times New Roman" panose="02020603050405020304" pitchFamily="18" charset="0"/>
                      </a:rPr>
                      <m:t>𝛼</m:t>
                    </m:r>
                    <m:r>
                      <a:rPr lang="en-US" altLang="zh-TW" sz="2800" b="0" i="1" smtClean="0">
                        <a:latin typeface="Cambria Math" panose="02040503050406030204" pitchFamily="18" charset="0"/>
                        <a:cs typeface="Times New Roman" panose="02020603050405020304" pitchFamily="18" charset="0"/>
                      </a:rPr>
                      <m:t>,</m:t>
                    </m:r>
                    <m:r>
                      <a:rPr lang="zh-TW" altLang="en-US" sz="2800" b="0" i="1" smtClean="0">
                        <a:latin typeface="Cambria Math" panose="02040503050406030204" pitchFamily="18" charset="0"/>
                        <a:cs typeface="Times New Roman" panose="02020603050405020304" pitchFamily="18" charset="0"/>
                      </a:rPr>
                      <m:t>𝛽</m:t>
                    </m:r>
                  </m:oMath>
                </a14:m>
                <a:r>
                  <a:rPr lang="en-US" altLang="zh-TW" sz="2000" dirty="0">
                    <a:latin typeface="Helvetica" panose="020B0604020202020204" pitchFamily="34" charset="0"/>
                    <a:cs typeface="Helvetica" panose="020B0604020202020204" pitchFamily="34" charset="0"/>
                  </a:rPr>
                  <a:t> :</a:t>
                </a:r>
                <a:r>
                  <a:rPr lang="zh-TW" altLang="en-US" sz="2000" dirty="0">
                    <a:latin typeface="Helvetica" panose="020B0604020202020204" pitchFamily="34" charset="0"/>
                    <a:cs typeface="Helvetica" panose="020B0604020202020204" pitchFamily="34" charset="0"/>
                  </a:rPr>
                  <a:t>weighting factors for content and style reconstruction respectively.</a:t>
                </a:r>
              </a:p>
            </p:txBody>
          </p:sp>
        </mc:Choice>
        <mc:Fallback xmlns="">
          <p:sp>
            <p:nvSpPr>
              <p:cNvPr id="10" name="矩形 9"/>
              <p:cNvSpPr>
                <a:spLocks noRot="1" noChangeAspect="1" noMove="1" noResize="1" noEditPoints="1" noAdjustHandles="1" noChangeArrowheads="1" noChangeShapeType="1" noTextEdit="1"/>
              </p:cNvSpPr>
              <p:nvPr/>
            </p:nvSpPr>
            <p:spPr>
              <a:xfrm>
                <a:off x="1906796" y="5671338"/>
                <a:ext cx="8384501" cy="513282"/>
              </a:xfrm>
              <a:prstGeom prst="rect">
                <a:avLst/>
              </a:prstGeom>
              <a:blipFill>
                <a:blip r:embed="rId4"/>
                <a:stretch>
                  <a:fillRect b="-152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44394" y="1389475"/>
                <a:ext cx="10703209" cy="3450304"/>
              </a:xfrm>
              <a:prstGeom prst="rect">
                <a:avLst/>
              </a:prstGeom>
            </p:spPr>
            <p:txBody>
              <a:bodyPr wrap="square">
                <a:spAutoFit/>
              </a:bodyPr>
              <a:lstStyle/>
              <a:p>
                <a:pPr>
                  <a:lnSpc>
                    <a:spcPct val="150000"/>
                  </a:lnSpc>
                </a:pPr>
                <a:r>
                  <a:rPr lang="zh-TW" altLang="en-US" sz="2400" dirty="0">
                    <a:latin typeface="Helvetica" panose="020B0604020202020204" pitchFamily="34" charset="0"/>
                    <a:cs typeface="Helvetica" panose="020B0604020202020204" pitchFamily="34" charset="0"/>
                  </a:rPr>
                  <a:t>To generate the images that mix the content of a photograph with the style of a painting we jointly minimise the distance of a white noise image from the content representation of the photograph in one layer of the network and the style representation of the painting in a number of layers of the CNN. </a:t>
                </a:r>
                <a:endParaRPr lang="en-US" altLang="zh-TW" sz="2400" dirty="0">
                  <a:latin typeface="Helvetica" panose="020B0604020202020204" pitchFamily="34" charset="0"/>
                  <a:cs typeface="Helvetica" panose="020B0604020202020204" pitchFamily="34" charset="0"/>
                </a:endParaRPr>
              </a:p>
              <a:p>
                <a:endParaRPr lang="en-US" altLang="zh-TW" sz="2400" dirty="0">
                  <a:latin typeface="Helvetica" panose="020B0604020202020204" pitchFamily="34" charset="0"/>
                  <a:cs typeface="Helvetica" panose="020B0604020202020204" pitchFamily="34" charset="0"/>
                </a:endParaRPr>
              </a:p>
              <a:p>
                <a:endParaRPr lang="en-US" altLang="zh-TW" sz="2000" dirty="0">
                  <a:latin typeface="Helvetica" panose="020B0604020202020204" pitchFamily="34" charset="0"/>
                  <a:cs typeface="Helvetica"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cs typeface="Helvetica" panose="020B0604020202020204" pitchFamily="34" charset="0"/>
                            </a:rPr>
                          </m:ctrlPr>
                        </m:sSubPr>
                        <m:e>
                          <m:r>
                            <a:rPr lang="en-US" altLang="zh-TW" sz="2800" i="1">
                              <a:latin typeface="Cambria Math" panose="02040503050406030204" pitchFamily="18" charset="0"/>
                              <a:cs typeface="Helvetica" panose="020B0604020202020204" pitchFamily="34" charset="0"/>
                            </a:rPr>
                            <m:t>𝐿</m:t>
                          </m:r>
                        </m:e>
                        <m:sub>
                          <m:r>
                            <a:rPr lang="en-US" altLang="zh-TW" sz="2800" b="0" i="1" smtClean="0">
                              <a:latin typeface="Cambria Math" panose="02040503050406030204" pitchFamily="18" charset="0"/>
                              <a:cs typeface="Helvetica" panose="020B0604020202020204" pitchFamily="34" charset="0"/>
                            </a:rPr>
                            <m:t>𝑡𝑜𝑡𝑎𝑙</m:t>
                          </m:r>
                        </m:sub>
                      </m:sSub>
                      <m:d>
                        <m:dPr>
                          <m:ctrlPr>
                            <a:rPr lang="en-US" altLang="zh-TW" sz="2800" i="1">
                              <a:latin typeface="Cambria Math" panose="02040503050406030204" pitchFamily="18" charset="0"/>
                              <a:cs typeface="Helvetica" panose="020B0604020202020204" pitchFamily="34" charset="0"/>
                            </a:rPr>
                          </m:ctrlPr>
                        </m:dPr>
                        <m:e>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𝑝</m:t>
                              </m:r>
                            </m:e>
                          </m:acc>
                          <m:r>
                            <a:rPr lang="en-US" altLang="zh-TW" sz="2800" b="0" i="1" smtClean="0">
                              <a:latin typeface="Cambria Math" panose="02040503050406030204" pitchFamily="18" charset="0"/>
                              <a:cs typeface="Helvetica" panose="020B0604020202020204" pitchFamily="34" charset="0"/>
                            </a:rPr>
                            <m:t>,</m:t>
                          </m:r>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𝑎</m:t>
                              </m:r>
                            </m:e>
                          </m:acc>
                          <m:r>
                            <a:rPr lang="en-US" altLang="zh-TW" sz="2800" i="1">
                              <a:latin typeface="Cambria Math" panose="02040503050406030204" pitchFamily="18" charset="0"/>
                              <a:cs typeface="Helvetica" panose="020B0604020202020204" pitchFamily="34" charset="0"/>
                            </a:rPr>
                            <m:t>,</m:t>
                          </m:r>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𝑥</m:t>
                              </m:r>
                            </m:e>
                          </m:acc>
                        </m:e>
                      </m:d>
                      <m:r>
                        <a:rPr lang="en-US" altLang="zh-TW" sz="2800" b="0" i="1" smtClean="0">
                          <a:latin typeface="Cambria Math" panose="02040503050406030204" pitchFamily="18" charset="0"/>
                          <a:cs typeface="Helvetica" panose="020B0604020202020204" pitchFamily="34" charset="0"/>
                        </a:rPr>
                        <m:t>=</m:t>
                      </m:r>
                      <m:r>
                        <a:rPr lang="zh-TW" altLang="en-US" sz="2800" b="0" i="1" smtClean="0">
                          <a:latin typeface="Cambria Math" panose="02040503050406030204" pitchFamily="18" charset="0"/>
                          <a:cs typeface="Helvetica" panose="020B0604020202020204" pitchFamily="34" charset="0"/>
                        </a:rPr>
                        <m:t>𝛼</m:t>
                      </m:r>
                      <m:sSub>
                        <m:sSubPr>
                          <m:ctrlPr>
                            <a:rPr lang="en-US" altLang="zh-TW" sz="2800" i="1">
                              <a:latin typeface="Cambria Math" panose="02040503050406030204" pitchFamily="18" charset="0"/>
                              <a:cs typeface="Helvetica" panose="020B0604020202020204" pitchFamily="34" charset="0"/>
                            </a:rPr>
                          </m:ctrlPr>
                        </m:sSubPr>
                        <m:e>
                          <m:r>
                            <a:rPr lang="en-US" altLang="zh-TW" sz="2800" i="1">
                              <a:latin typeface="Cambria Math" panose="02040503050406030204" pitchFamily="18" charset="0"/>
                              <a:cs typeface="Helvetica" panose="020B0604020202020204" pitchFamily="34" charset="0"/>
                            </a:rPr>
                            <m:t>𝐿</m:t>
                          </m:r>
                        </m:e>
                        <m:sub>
                          <m:r>
                            <a:rPr lang="en-US" altLang="zh-TW" sz="2800" b="0" i="1" smtClean="0">
                              <a:latin typeface="Cambria Math" panose="02040503050406030204" pitchFamily="18" charset="0"/>
                              <a:cs typeface="Helvetica" panose="020B0604020202020204" pitchFamily="34" charset="0"/>
                            </a:rPr>
                            <m:t>𝑐𝑜𝑛𝑡𝑒𝑛𝑡</m:t>
                          </m:r>
                        </m:sub>
                      </m:sSub>
                      <m:d>
                        <m:dPr>
                          <m:ctrlPr>
                            <a:rPr lang="en-US" altLang="zh-TW" sz="2800" i="1">
                              <a:latin typeface="Cambria Math" panose="02040503050406030204" pitchFamily="18" charset="0"/>
                              <a:cs typeface="Helvetica" panose="020B0604020202020204" pitchFamily="34" charset="0"/>
                            </a:rPr>
                          </m:ctrlPr>
                        </m:dPr>
                        <m:e>
                          <m:acc>
                            <m:accPr>
                              <m:chr m:val="⃗"/>
                              <m:ctrlPr>
                                <a:rPr lang="en-US" altLang="zh-TW" sz="2800" i="1">
                                  <a:latin typeface="Cambria Math" panose="02040503050406030204" pitchFamily="18" charset="0"/>
                                  <a:cs typeface="Helvetica" panose="020B0604020202020204" pitchFamily="34" charset="0"/>
                                </a:rPr>
                              </m:ctrlPr>
                            </m:accPr>
                            <m:e>
                              <m:r>
                                <a:rPr lang="en-US" altLang="zh-TW" sz="2800" b="0" i="1" smtClean="0">
                                  <a:latin typeface="Cambria Math" panose="02040503050406030204" pitchFamily="18" charset="0"/>
                                  <a:cs typeface="Helvetica" panose="020B0604020202020204" pitchFamily="34" charset="0"/>
                                </a:rPr>
                                <m:t>𝑝</m:t>
                              </m:r>
                            </m:e>
                          </m:acc>
                          <m:r>
                            <a:rPr lang="en-US" altLang="zh-TW" sz="2800" i="1">
                              <a:latin typeface="Cambria Math" panose="02040503050406030204" pitchFamily="18" charset="0"/>
                              <a:cs typeface="Helvetica" panose="020B0604020202020204" pitchFamily="34" charset="0"/>
                            </a:rPr>
                            <m:t>,</m:t>
                          </m:r>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𝑥</m:t>
                              </m:r>
                            </m:e>
                          </m:acc>
                        </m:e>
                      </m:d>
                      <m:r>
                        <a:rPr lang="en-US" altLang="zh-TW" sz="2800" b="0" i="1" smtClean="0">
                          <a:latin typeface="Cambria Math" panose="02040503050406030204" pitchFamily="18" charset="0"/>
                          <a:cs typeface="Helvetica" panose="020B0604020202020204" pitchFamily="34" charset="0"/>
                        </a:rPr>
                        <m:t>+</m:t>
                      </m:r>
                      <m:r>
                        <a:rPr lang="zh-TW" altLang="en-US" sz="2800" b="0" i="1" smtClean="0">
                          <a:latin typeface="Cambria Math" panose="02040503050406030204" pitchFamily="18" charset="0"/>
                          <a:cs typeface="Helvetica" panose="020B0604020202020204" pitchFamily="34" charset="0"/>
                        </a:rPr>
                        <m:t>𝛽</m:t>
                      </m:r>
                      <m:sSub>
                        <m:sSubPr>
                          <m:ctrlPr>
                            <a:rPr lang="en-US" altLang="zh-TW" sz="2800" i="1">
                              <a:latin typeface="Cambria Math" panose="02040503050406030204" pitchFamily="18" charset="0"/>
                              <a:cs typeface="Helvetica" panose="020B0604020202020204" pitchFamily="34" charset="0"/>
                            </a:rPr>
                          </m:ctrlPr>
                        </m:sSubPr>
                        <m:e>
                          <m:r>
                            <a:rPr lang="en-US" altLang="zh-TW" sz="2800" i="1">
                              <a:latin typeface="Cambria Math" panose="02040503050406030204" pitchFamily="18" charset="0"/>
                              <a:cs typeface="Helvetica" panose="020B0604020202020204" pitchFamily="34" charset="0"/>
                            </a:rPr>
                            <m:t>𝐿</m:t>
                          </m:r>
                        </m:e>
                        <m:sub>
                          <m:r>
                            <a:rPr lang="en-US" altLang="zh-TW" sz="2800" i="1">
                              <a:latin typeface="Cambria Math" panose="02040503050406030204" pitchFamily="18" charset="0"/>
                              <a:cs typeface="Helvetica" panose="020B0604020202020204" pitchFamily="34" charset="0"/>
                            </a:rPr>
                            <m:t>𝑠𝑡𝑦𝑙𝑒</m:t>
                          </m:r>
                        </m:sub>
                      </m:sSub>
                      <m:d>
                        <m:dPr>
                          <m:ctrlPr>
                            <a:rPr lang="en-US" altLang="zh-TW" sz="2800" i="1">
                              <a:latin typeface="Cambria Math" panose="02040503050406030204" pitchFamily="18" charset="0"/>
                              <a:cs typeface="Helvetica" panose="020B0604020202020204" pitchFamily="34" charset="0"/>
                            </a:rPr>
                          </m:ctrlPr>
                        </m:dPr>
                        <m:e>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𝑎</m:t>
                              </m:r>
                            </m:e>
                          </m:acc>
                          <m:r>
                            <a:rPr lang="en-US" altLang="zh-TW" sz="2800" i="1">
                              <a:latin typeface="Cambria Math" panose="02040503050406030204" pitchFamily="18" charset="0"/>
                              <a:cs typeface="Helvetica" panose="020B0604020202020204" pitchFamily="34" charset="0"/>
                            </a:rPr>
                            <m:t>,</m:t>
                          </m:r>
                          <m:acc>
                            <m:accPr>
                              <m:chr m:val="⃗"/>
                              <m:ctrlPr>
                                <a:rPr lang="en-US" altLang="zh-TW" sz="2800" i="1">
                                  <a:latin typeface="Cambria Math" panose="02040503050406030204" pitchFamily="18" charset="0"/>
                                  <a:cs typeface="Helvetica" panose="020B0604020202020204" pitchFamily="34" charset="0"/>
                                </a:rPr>
                              </m:ctrlPr>
                            </m:accPr>
                            <m:e>
                              <m:r>
                                <a:rPr lang="en-US" altLang="zh-TW" sz="2800" i="1">
                                  <a:latin typeface="Cambria Math" panose="02040503050406030204" pitchFamily="18" charset="0"/>
                                  <a:cs typeface="Helvetica" panose="020B0604020202020204" pitchFamily="34" charset="0"/>
                                </a:rPr>
                                <m:t>𝑥</m:t>
                              </m:r>
                            </m:e>
                          </m:acc>
                        </m:e>
                      </m:d>
                    </m:oMath>
                  </m:oMathPara>
                </a14:m>
                <a:endParaRPr lang="zh-TW" altLang="en-US" sz="2800" dirty="0">
                  <a:latin typeface="Helvetica" panose="020B0604020202020204" pitchFamily="34" charset="0"/>
                  <a:cs typeface="Helvetica" panose="020B0604020202020204" pitchFamily="34"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44394" y="1389475"/>
                <a:ext cx="10703209" cy="3450304"/>
              </a:xfrm>
              <a:prstGeom prst="rect">
                <a:avLst/>
              </a:prstGeom>
              <a:blipFill>
                <a:blip r:embed="rId5"/>
                <a:stretch>
                  <a:fillRect l="-854"/>
                </a:stretch>
              </a:blipFill>
            </p:spPr>
            <p:txBody>
              <a:bodyPr/>
              <a:lstStyle/>
              <a:p>
                <a:r>
                  <a:rPr lang="zh-TW" altLang="en-US">
                    <a:noFill/>
                  </a:rPr>
                  <a:t> </a:t>
                </a:r>
              </a:p>
            </p:txBody>
          </p:sp>
        </mc:Fallback>
      </mc:AlternateContent>
      <p:sp>
        <p:nvSpPr>
          <p:cNvPr id="16" name="標題 1">
            <a:extLst>
              <a:ext uri="{FF2B5EF4-FFF2-40B4-BE49-F238E27FC236}">
                <a16:creationId xmlns:a16="http://schemas.microsoft.com/office/drawing/2014/main" id="{1148F94F-13A7-C015-E426-3ADA9239D1BC}"/>
              </a:ext>
            </a:extLst>
          </p:cNvPr>
          <p:cNvSpPr>
            <a:spLocks noGrp="1"/>
          </p:cNvSpPr>
          <p:nvPr>
            <p:ph type="title"/>
          </p:nvPr>
        </p:nvSpPr>
        <p:spPr>
          <a:xfrm>
            <a:off x="1066800"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63825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D01-463F-D6F3-EF67-211422896D6C}"/>
              </a:ext>
            </a:extLst>
          </p:cNvPr>
          <p:cNvSpPr>
            <a:spLocks noGrp="1"/>
          </p:cNvSpPr>
          <p:nvPr>
            <p:ph type="title"/>
          </p:nvPr>
        </p:nvSpPr>
        <p:spPr/>
        <p:txBody>
          <a:bodyPr>
            <a:normAutofit/>
          </a:bodyPr>
          <a:lstStyle/>
          <a:p>
            <a:r>
              <a:rPr lang="en-US" altLang="zh-TW" sz="7200" dirty="0">
                <a:latin typeface="STHupo" panose="02010800040101010101" pitchFamily="2" charset="-122"/>
                <a:ea typeface="STHupo" panose="02010800040101010101" pitchFamily="2" charset="-122"/>
                <a:cs typeface="Times New Roman" panose="02020603050405020304" pitchFamily="18" charset="0"/>
              </a:rPr>
              <a:t>code</a:t>
            </a:r>
            <a:endParaRPr lang="zh-TW" altLang="en-US" sz="7200" dirty="0">
              <a:latin typeface="STHupo" panose="02010800040101010101" pitchFamily="2" charset="-122"/>
              <a:ea typeface="STHupo" panose="02010800040101010101" pitchFamily="2" charset="-122"/>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r>
              <a:rPr lang="en-US" altLang="zh-TW" dirty="0"/>
              <a:t>3</a:t>
            </a:r>
            <a:endParaRPr lang="zh-TW" altLang="en-US" dirty="0"/>
          </a:p>
        </p:txBody>
      </p:sp>
    </p:spTree>
    <p:extLst>
      <p:ext uri="{BB962C8B-B14F-4D97-AF65-F5344CB8AC3E}">
        <p14:creationId xmlns:p14="http://schemas.microsoft.com/office/powerpoint/2010/main" val="991835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37F8655-E08A-431B-B9C2-440405CBCCA0}"/>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3" name="內容版面配置區 2">
            <a:extLst>
              <a:ext uri="{FF2B5EF4-FFF2-40B4-BE49-F238E27FC236}">
                <a16:creationId xmlns:a16="http://schemas.microsoft.com/office/drawing/2014/main" id="{2CA6C7C1-61E9-492C-B8BB-0D434D50D1D8}"/>
              </a:ext>
            </a:extLst>
          </p:cNvPr>
          <p:cNvSpPr>
            <a:spLocks noGrp="1"/>
          </p:cNvSpPr>
          <p:nvPr>
            <p:ph idx="1"/>
          </p:nvPr>
        </p:nvSpPr>
        <p:spPr>
          <a:xfrm>
            <a:off x="240792" y="1267229"/>
            <a:ext cx="5899023" cy="5370680"/>
          </a:xfrm>
        </p:spPr>
        <p:txBody>
          <a:bodyPr>
            <a:noAutofit/>
          </a:bodyPr>
          <a:lstStyle/>
          <a:p>
            <a:pPr marL="0" indent="0">
              <a:buNone/>
            </a:pPr>
            <a:r>
              <a:rPr lang="en-US" altLang="zh-TW" sz="1600" b="0" dirty="0">
                <a:solidFill>
                  <a:srgbClr val="0070C0"/>
                </a:solidFill>
                <a:effectLst/>
                <a:latin typeface="Helvetica" panose="020B0604020202020204" pitchFamily="34" charset="0"/>
                <a:cs typeface="Helvetica" panose="020B0604020202020204" pitchFamily="34" charset="0"/>
              </a:rPr>
              <a:t>def make_torch_input(filename, layers, loss_functions, args): </a:t>
            </a:r>
            <a:endParaRPr lang="en-US" altLang="zh-TW" sz="1600" dirty="0">
              <a:solidFill>
                <a:srgbClr val="0070C0"/>
              </a:solidFill>
              <a:latin typeface="Helvetica" panose="020B0604020202020204" pitchFamily="34" charset="0"/>
              <a:cs typeface="Helvetica" panose="020B0604020202020204" pitchFamily="34" charset="0"/>
            </a:endParaRPr>
          </a:p>
          <a:p>
            <a:pPr marL="0" indent="0" algn="l">
              <a:buNone/>
            </a:pPr>
            <a:r>
              <a:rPr lang="en-US" altLang="zh-TW" sz="1600" dirty="0">
                <a:latin typeface="Helvetica" panose="020B0604020202020204" pitchFamily="34" charset="0"/>
                <a:cs typeface="Helvetica" panose="020B0604020202020204" pitchFamily="34" charset="0"/>
              </a:rPr>
              <a:t>1.</a:t>
            </a:r>
            <a:r>
              <a:rPr lang="en-US" altLang="zh-TW" sz="1600" b="0" i="0" dirty="0">
                <a:effectLst/>
                <a:latin typeface="Helvetica" panose="020B0604020202020204" pitchFamily="34" charset="0"/>
                <a:cs typeface="Helvetica" panose="020B0604020202020204" pitchFamily="34" charset="0"/>
              </a:rPr>
              <a:t> filename (the name of the file to be written)</a:t>
            </a:r>
          </a:p>
          <a:p>
            <a:pPr marL="0" indent="0" algn="l">
              <a:buNone/>
            </a:pPr>
            <a:r>
              <a:rPr lang="en-US" altLang="zh-TW" sz="1600" b="0" i="0" dirty="0">
                <a:effectLst/>
                <a:latin typeface="Helvetica" panose="020B0604020202020204" pitchFamily="34" charset="0"/>
                <a:cs typeface="Helvetica" panose="020B0604020202020204" pitchFamily="34" charset="0"/>
              </a:rPr>
              <a:t>2.layers </a:t>
            </a:r>
          </a:p>
          <a:p>
            <a:pPr marL="0" indent="0" algn="l">
              <a:buNone/>
            </a:pPr>
            <a:r>
              <a:rPr lang="en-US" altLang="zh-TW" sz="1600" b="0" i="0" dirty="0">
                <a:effectLst/>
                <a:latin typeface="Helvetica" panose="020B0604020202020204" pitchFamily="34" charset="0"/>
                <a:cs typeface="Helvetica" panose="020B0604020202020204" pitchFamily="34" charset="0"/>
              </a:rPr>
              <a:t>(a list containing layer information)</a:t>
            </a:r>
          </a:p>
          <a:p>
            <a:pPr marL="0" indent="0" algn="l">
              <a:buNone/>
            </a:pPr>
            <a:r>
              <a:rPr lang="en-US" altLang="zh-TW" sz="1600" b="0" i="0" dirty="0">
                <a:effectLst/>
                <a:latin typeface="Helvetica" panose="020B0604020202020204" pitchFamily="34" charset="0"/>
                <a:cs typeface="Helvetica" panose="020B0604020202020204" pitchFamily="34" charset="0"/>
              </a:rPr>
              <a:t>3.loss_functions </a:t>
            </a:r>
          </a:p>
          <a:p>
            <a:pPr marL="0" indent="0" algn="l">
              <a:buNone/>
            </a:pPr>
            <a:r>
              <a:rPr lang="en-US" altLang="zh-TW" sz="1600" b="0" i="0" dirty="0">
                <a:effectLst/>
                <a:latin typeface="Helvetica" panose="020B0604020202020204" pitchFamily="34" charset="0"/>
                <a:cs typeface="Helvetica" panose="020B0604020202020204" pitchFamily="34" charset="0"/>
              </a:rPr>
              <a:t>(a 2D list containing loss function information)</a:t>
            </a:r>
          </a:p>
          <a:p>
            <a:pPr marL="0" indent="0" algn="l">
              <a:buNone/>
            </a:pPr>
            <a:r>
              <a:rPr lang="en-US" altLang="zh-TW" sz="1600" dirty="0">
                <a:latin typeface="Helvetica" panose="020B0604020202020204" pitchFamily="34" charset="0"/>
                <a:cs typeface="Helvetica" panose="020B0604020202020204" pitchFamily="34" charset="0"/>
              </a:rPr>
              <a:t>4.</a:t>
            </a:r>
            <a:r>
              <a:rPr lang="en-US" altLang="zh-TW" sz="1600" b="0" i="0" dirty="0">
                <a:effectLst/>
                <a:latin typeface="Helvetica" panose="020B0604020202020204" pitchFamily="34" charset="0"/>
                <a:cs typeface="Helvetica" panose="020B0604020202020204" pitchFamily="34" charset="0"/>
              </a:rPr>
              <a:t>args (a 3D list containing parameter information)</a:t>
            </a:r>
          </a:p>
          <a:p>
            <a:pPr marL="0" indent="0">
              <a:buNone/>
            </a:pPr>
            <a:r>
              <a:rPr lang="en-US" altLang="zh-TW" sz="1600" b="0" dirty="0">
                <a:solidFill>
                  <a:srgbClr val="0070C0"/>
                </a:solidFill>
                <a:effectLst/>
                <a:latin typeface="Helvetica" panose="020B0604020202020204" pitchFamily="34" charset="0"/>
                <a:cs typeface="Helvetica" panose="020B0604020202020204" pitchFamily="34" charset="0"/>
              </a:rPr>
              <a:t>def make_torch_init(filename, init)</a:t>
            </a:r>
          </a:p>
          <a:p>
            <a:pPr marL="0" indent="0" algn="l">
              <a:buNone/>
            </a:pPr>
            <a:r>
              <a:rPr lang="en-US" altLang="zh-TW" sz="1600" b="0" i="0" dirty="0">
                <a:effectLst/>
                <a:latin typeface="Helvetica" panose="020B0604020202020204" pitchFamily="34" charset="0"/>
                <a:cs typeface="Helvetica" panose="020B0604020202020204" pitchFamily="34" charset="0"/>
              </a:rPr>
              <a:t>Auxiliary function used to write initialization data to an HDF5 file.</a:t>
            </a:r>
          </a:p>
          <a:p>
            <a:pPr marL="0" indent="0">
              <a:buNone/>
            </a:pPr>
            <a:r>
              <a:rPr lang="en-US" altLang="zh-TW" sz="1600" b="0" dirty="0">
                <a:solidFill>
                  <a:srgbClr val="0070C0"/>
                </a:solidFill>
                <a:effectLst/>
                <a:latin typeface="Helvetica" panose="020B0604020202020204" pitchFamily="34" charset="0"/>
                <a:cs typeface="Helvetica" panose="020B0604020202020204" pitchFamily="34" charset="0"/>
              </a:rPr>
              <a:t>def get_torch_output(filename)</a:t>
            </a:r>
          </a:p>
          <a:p>
            <a:pPr marL="0" indent="0">
              <a:buNone/>
            </a:pPr>
            <a:r>
              <a:rPr lang="en-US" altLang="zh-TW" sz="1600" b="0" i="0" dirty="0">
                <a:effectLst/>
                <a:latin typeface="Helvetica" panose="020B0604020202020204" pitchFamily="34" charset="0"/>
                <a:cs typeface="Helvetica" panose="020B0604020202020204" pitchFamily="34" charset="0"/>
              </a:rPr>
              <a:t>Auxiliary function used to retrieve Torch's output data from an HDF5 file.</a:t>
            </a:r>
            <a:endParaRPr lang="en-US" altLang="zh-TW" sz="1600" b="0" dirty="0">
              <a:effectLst/>
              <a:latin typeface="Helvetica" panose="020B0604020202020204" pitchFamily="34" charset="0"/>
              <a:cs typeface="Helvetica" panose="020B0604020202020204" pitchFamily="34" charset="0"/>
            </a:endParaRPr>
          </a:p>
          <a:p>
            <a:pPr marL="0" indent="0">
              <a:buNone/>
            </a:pPr>
            <a:r>
              <a:rPr lang="en-US" altLang="zh-TW" sz="1600" b="0" dirty="0">
                <a:solidFill>
                  <a:srgbClr val="0070C0"/>
                </a:solidFill>
                <a:effectLst/>
                <a:latin typeface="Helvetica" panose="020B0604020202020204" pitchFamily="34" charset="0"/>
                <a:cs typeface="Helvetica" panose="020B0604020202020204" pitchFamily="34" charset="0"/>
              </a:rPr>
              <a:t>def get_torch_loss(filename):</a:t>
            </a:r>
          </a:p>
          <a:p>
            <a:pPr marL="0" indent="0" algn="l">
              <a:buNone/>
            </a:pPr>
            <a:r>
              <a:rPr lang="en-US" altLang="zh-TW" sz="1600" b="0" i="0" dirty="0">
                <a:effectLst/>
                <a:latin typeface="Helvetica" panose="020B0604020202020204" pitchFamily="34" charset="0"/>
                <a:cs typeface="Helvetica" panose="020B0604020202020204" pitchFamily="34" charset="0"/>
              </a:rPr>
              <a:t>Auxiliary function used to retrieve Torch's loss value data from an HDF5 file.</a:t>
            </a:r>
          </a:p>
          <a:p>
            <a:endParaRPr lang="zh-TW" altLang="en-US" sz="1600" dirty="0">
              <a:latin typeface="Helvetica" panose="020B0604020202020204" pitchFamily="34" charset="0"/>
              <a:cs typeface="Helvetica" panose="020B0604020202020204" pitchFamily="34" charset="0"/>
            </a:endParaRPr>
          </a:p>
        </p:txBody>
      </p:sp>
      <p:pic>
        <p:nvPicPr>
          <p:cNvPr id="7" name="圖片 6">
            <a:extLst>
              <a:ext uri="{FF2B5EF4-FFF2-40B4-BE49-F238E27FC236}">
                <a16:creationId xmlns:a16="http://schemas.microsoft.com/office/drawing/2014/main" id="{7F66CAC2-A553-492E-8905-3CDAB3388B11}"/>
              </a:ext>
            </a:extLst>
          </p:cNvPr>
          <p:cNvPicPr>
            <a:picLocks noChangeAspect="1"/>
          </p:cNvPicPr>
          <p:nvPr/>
        </p:nvPicPr>
        <p:blipFill>
          <a:blip r:embed="rId2"/>
          <a:stretch>
            <a:fillRect/>
          </a:stretch>
        </p:blipFill>
        <p:spPr>
          <a:xfrm>
            <a:off x="6360993" y="708012"/>
            <a:ext cx="5445585" cy="5370680"/>
          </a:xfrm>
          <a:prstGeom prst="rect">
            <a:avLst/>
          </a:prstGeom>
        </p:spPr>
      </p:pic>
      <p:sp>
        <p:nvSpPr>
          <p:cNvPr id="5" name="投影片編號版面配置區 1">
            <a:extLst>
              <a:ext uri="{FF2B5EF4-FFF2-40B4-BE49-F238E27FC236}">
                <a16:creationId xmlns:a16="http://schemas.microsoft.com/office/drawing/2014/main" id="{F36DDB5D-C733-4F85-A66C-A8E245816305}"/>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16</a:t>
            </a:fld>
            <a:endParaRPr lang="zh-TW" altLang="en-US" dirty="0"/>
          </a:p>
        </p:txBody>
      </p:sp>
    </p:spTree>
    <p:extLst>
      <p:ext uri="{BB962C8B-B14F-4D97-AF65-F5344CB8AC3E}">
        <p14:creationId xmlns:p14="http://schemas.microsoft.com/office/powerpoint/2010/main" val="405300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34965762-7122-48CE-898E-94BA839AAA60}"/>
              </a:ext>
            </a:extLst>
          </p:cNvPr>
          <p:cNvPicPr>
            <a:picLocks noGrp="1" noChangeAspect="1"/>
          </p:cNvPicPr>
          <p:nvPr>
            <p:ph idx="1"/>
          </p:nvPr>
        </p:nvPicPr>
        <p:blipFill rotWithShape="1">
          <a:blip r:embed="rId2"/>
          <a:srcRect l="52660" t="11051" r="23299" b="6925"/>
          <a:stretch/>
        </p:blipFill>
        <p:spPr>
          <a:xfrm>
            <a:off x="6410325" y="427758"/>
            <a:ext cx="5102352" cy="5227110"/>
          </a:xfrm>
        </p:spPr>
      </p:pic>
      <p:grpSp>
        <p:nvGrpSpPr>
          <p:cNvPr id="2" name="群組 1">
            <a:extLst>
              <a:ext uri="{FF2B5EF4-FFF2-40B4-BE49-F238E27FC236}">
                <a16:creationId xmlns:a16="http://schemas.microsoft.com/office/drawing/2014/main" id="{5F14D069-DF64-45B1-9EDF-501119523091}"/>
              </a:ext>
            </a:extLst>
          </p:cNvPr>
          <p:cNvGrpSpPr/>
          <p:nvPr/>
        </p:nvGrpSpPr>
        <p:grpSpPr>
          <a:xfrm>
            <a:off x="609099" y="1636522"/>
            <a:ext cx="5344026" cy="4902484"/>
            <a:chOff x="1203158" y="2458921"/>
            <a:chExt cx="3592287" cy="4255770"/>
          </a:xfrm>
        </p:grpSpPr>
        <p:sp>
          <p:nvSpPr>
            <p:cNvPr id="13" name="Rectangle 3">
              <a:extLst>
                <a:ext uri="{FF2B5EF4-FFF2-40B4-BE49-F238E27FC236}">
                  <a16:creationId xmlns:a16="http://schemas.microsoft.com/office/drawing/2014/main" id="{86678DE8-99C8-4F84-A901-6406582981D0}"/>
                </a:ext>
              </a:extLst>
            </p:cNvPr>
            <p:cNvSpPr>
              <a:spLocks noChangeArrowheads="1"/>
            </p:cNvSpPr>
            <p:nvPr/>
          </p:nvSpPr>
          <p:spPr bwMode="auto">
            <a:xfrm rot="10800000" flipV="1">
              <a:off x="1203159" y="2458921"/>
              <a:ext cx="3592286" cy="260541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altLang="zh-TW" sz="1600" b="0" dirty="0">
                  <a:solidFill>
                    <a:srgbClr val="0070C0"/>
                  </a:solidFill>
                  <a:effectLst/>
                  <a:latin typeface="Helvetica" panose="020B0604020202020204" pitchFamily="34" charset="0"/>
                  <a:cs typeface="Helvetica" panose="020B0604020202020204" pitchFamily="34" charset="0"/>
                </a:rPr>
                <a:t>def list2css(layers):</a:t>
              </a:r>
              <a:endParaRPr kumimoji="0" lang="en-US" altLang="zh-TW" sz="1600" b="0" i="0" u="none" strike="noStrike" cap="none" normalizeH="0" baseline="0" dirty="0">
                <a:ln>
                  <a:noFill/>
                </a:ln>
                <a:solidFill>
                  <a:srgbClr val="0070C0"/>
                </a:solidFill>
                <a:effectLst/>
                <a:latin typeface="Helvetica" panose="020B0604020202020204" pitchFamily="34" charset="0"/>
                <a:ea typeface="Söhne"/>
                <a:cs typeface="Helvetica"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TW" altLang="zh-TW" sz="1600" b="0" i="0" u="none" strike="noStrike" cap="none" normalizeH="0" baseline="0" dirty="0">
                  <a:ln>
                    <a:noFill/>
                  </a:ln>
                  <a:effectLst/>
                  <a:latin typeface="Helvetica" panose="020B0604020202020204" pitchFamily="34" charset="0"/>
                  <a:ea typeface="Söhne"/>
                  <a:cs typeface="Helvetica" panose="020B0604020202020204" pitchFamily="34" charset="0"/>
                </a:rPr>
                <a:t>The function takes a list of strings, </a:t>
              </a:r>
              <a:r>
                <a:rPr kumimoji="0" lang="zh-TW" altLang="zh-TW" sz="1600" b="1" i="0" u="none" strike="noStrike" cap="none" normalizeH="0" baseline="0" dirty="0">
                  <a:ln>
                    <a:noFill/>
                  </a:ln>
                  <a:effectLst/>
                  <a:latin typeface="Helvetica" panose="020B0604020202020204" pitchFamily="34" charset="0"/>
                  <a:ea typeface="Söhne Mono"/>
                  <a:cs typeface="Helvetica" panose="020B0604020202020204" pitchFamily="34" charset="0"/>
                </a:rPr>
                <a:t>layers</a:t>
              </a:r>
              <a:r>
                <a:rPr kumimoji="0" lang="zh-TW" altLang="zh-TW" sz="1600" b="0" i="0" u="none" strike="noStrike" cap="none" normalizeH="0" baseline="0" dirty="0">
                  <a:ln>
                    <a:noFill/>
                  </a:ln>
                  <a:effectLst/>
                  <a:latin typeface="Helvetica" panose="020B0604020202020204" pitchFamily="34" charset="0"/>
                  <a:ea typeface="Söhne"/>
                  <a:cs typeface="Helvetica" panose="020B0604020202020204" pitchFamily="34" charset="0"/>
                </a:rPr>
                <a:t>, </a:t>
              </a:r>
              <a:endParaRPr kumimoji="0" lang="en-US" altLang="zh-TW" sz="1600" b="0" i="0" u="none" strike="noStrike" cap="none" normalizeH="0" baseline="0" dirty="0">
                <a:ln>
                  <a:noFill/>
                </a:ln>
                <a:effectLst/>
                <a:latin typeface="Helvetica" panose="020B0604020202020204" pitchFamily="34" charset="0"/>
                <a:ea typeface="Söhne"/>
                <a:cs typeface="Helvetica"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TW" altLang="zh-TW" sz="1600" b="0" i="0" u="none" strike="noStrike" cap="none" normalizeH="0" baseline="0" dirty="0">
                  <a:ln>
                    <a:noFill/>
                  </a:ln>
                  <a:effectLst/>
                  <a:latin typeface="Helvetica" panose="020B0604020202020204" pitchFamily="34" charset="0"/>
                  <a:ea typeface="Söhne"/>
                  <a:cs typeface="Helvetica" panose="020B0604020202020204" pitchFamily="34" charset="0"/>
                </a:rPr>
                <a:t>and converts it into a comma-separated string.</a:t>
              </a:r>
              <a:endParaRPr kumimoji="0" lang="en-US" altLang="zh-TW" sz="1600" b="0" i="0" u="none" strike="noStrike" cap="none" normalizeH="0" baseline="0" dirty="0">
                <a:ln>
                  <a:noFill/>
                </a:ln>
                <a:effectLst/>
                <a:latin typeface="Helvetica" panose="020B0604020202020204" pitchFamily="34" charset="0"/>
                <a:ea typeface="Söhne"/>
                <a:cs typeface="Helvetica"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zh-TW" sz="1600" dirty="0">
                <a:latin typeface="Helvetica" panose="020B0604020202020204" pitchFamily="34" charset="0"/>
                <a:cs typeface="Helvetica" panose="020B0604020202020204" pitchFamily="34" charset="0"/>
              </a:endParaRPr>
            </a:p>
            <a:p>
              <a:pPr>
                <a:lnSpc>
                  <a:spcPct val="150000"/>
                </a:lnSpc>
              </a:pPr>
              <a:r>
                <a:rPr lang="en-US" altLang="zh-TW" sz="1600" b="0" dirty="0">
                  <a:solidFill>
                    <a:srgbClr val="0070C0"/>
                  </a:solidFill>
                  <a:effectLst/>
                  <a:latin typeface="Helvetica" panose="020B0604020202020204" pitchFamily="34" charset="0"/>
                  <a:cs typeface="Helvetica" panose="020B0604020202020204" pitchFamily="34" charset="0"/>
                </a:rPr>
                <a:t>def </a:t>
              </a:r>
              <a:r>
                <a:rPr lang="en-US" altLang="zh-TW" sz="1600" b="0" dirty="0" err="1">
                  <a:solidFill>
                    <a:srgbClr val="0070C0"/>
                  </a:solidFill>
                  <a:effectLst/>
                  <a:latin typeface="Helvetica" panose="020B0604020202020204" pitchFamily="34" charset="0"/>
                  <a:cs typeface="Helvetica" panose="020B0604020202020204" pitchFamily="34" charset="0"/>
                </a:rPr>
                <a:t>get_activations</a:t>
              </a:r>
              <a:endParaRPr lang="en-US" altLang="zh-TW" sz="1600" b="0" dirty="0">
                <a:solidFill>
                  <a:srgbClr val="0070C0"/>
                </a:solidFill>
                <a:effectLst/>
                <a:latin typeface="Helvetica" panose="020B0604020202020204" pitchFamily="34" charset="0"/>
                <a:cs typeface="Helvetica" panose="020B0604020202020204" pitchFamily="34" charset="0"/>
              </a:endParaRPr>
            </a:p>
            <a:p>
              <a:pPr>
                <a:lnSpc>
                  <a:spcPct val="150000"/>
                </a:lnSpc>
              </a:pPr>
              <a:r>
                <a:rPr lang="en-US" altLang="zh-TW" sz="1600" b="0" dirty="0">
                  <a:solidFill>
                    <a:srgbClr val="0070C0"/>
                  </a:solidFill>
                  <a:effectLst/>
                  <a:latin typeface="Helvetica" panose="020B0604020202020204" pitchFamily="34" charset="0"/>
                  <a:cs typeface="Helvetica" panose="020B0604020202020204" pitchFamily="34" charset="0"/>
                </a:rPr>
                <a:t>(images, </a:t>
              </a:r>
              <a:r>
                <a:rPr lang="en-US" altLang="zh-TW" sz="1600" b="0" dirty="0" err="1">
                  <a:solidFill>
                    <a:srgbClr val="0070C0"/>
                  </a:solidFill>
                  <a:effectLst/>
                  <a:latin typeface="Helvetica" panose="020B0604020202020204" pitchFamily="34" charset="0"/>
                  <a:cs typeface="Helvetica" panose="020B0604020202020204" pitchFamily="34" charset="0"/>
                </a:rPr>
                <a:t>caffe_model</a:t>
              </a:r>
              <a:r>
                <a:rPr lang="en-US" altLang="zh-TW" sz="1600" b="0" dirty="0">
                  <a:solidFill>
                    <a:srgbClr val="0070C0"/>
                  </a:solidFill>
                  <a:effectLst/>
                  <a:latin typeface="Helvetica" panose="020B0604020202020204" pitchFamily="34" charset="0"/>
                  <a:cs typeface="Helvetica" panose="020B0604020202020204" pitchFamily="34" charset="0"/>
                </a:rPr>
                <a:t>, layers='all', </a:t>
              </a:r>
              <a:r>
                <a:rPr lang="en-US" altLang="zh-TW" sz="1600" b="0" dirty="0" err="1">
                  <a:solidFill>
                    <a:srgbClr val="0070C0"/>
                  </a:solidFill>
                  <a:effectLst/>
                  <a:latin typeface="Helvetica" panose="020B0604020202020204" pitchFamily="34" charset="0"/>
                  <a:cs typeface="Helvetica" panose="020B0604020202020204" pitchFamily="34" charset="0"/>
                </a:rPr>
                <a:t>gpu</a:t>
              </a:r>
              <a:r>
                <a:rPr lang="en-US" altLang="zh-TW" sz="1600" b="0" dirty="0">
                  <a:solidFill>
                    <a:srgbClr val="0070C0"/>
                  </a:solidFill>
                  <a:effectLst/>
                  <a:latin typeface="Helvetica" panose="020B0604020202020204" pitchFamily="34" charset="0"/>
                  <a:cs typeface="Helvetica" panose="020B0604020202020204" pitchFamily="34" charset="0"/>
                </a:rPr>
                <a:t>=0): </a:t>
              </a:r>
            </a:p>
            <a:p>
              <a:pPr>
                <a:lnSpc>
                  <a:spcPct val="150000"/>
                </a:lnSpc>
              </a:pPr>
              <a:endParaRPr lang="en-US" altLang="zh-TW" sz="1600" b="0" dirty="0">
                <a:solidFill>
                  <a:srgbClr val="FF0000"/>
                </a:solidFill>
                <a:effectLst/>
                <a:latin typeface="Helvetica" panose="020B0604020202020204" pitchFamily="34" charset="0"/>
                <a:cs typeface="Helvetica"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TW" altLang="zh-TW" sz="1600" b="0" i="0" u="none" strike="noStrike" cap="none" normalizeH="0" baseline="0" dirty="0">
                  <a:ln>
                    <a:noFill/>
                  </a:ln>
                  <a:effectLst/>
                  <a:latin typeface="Helvetica" panose="020B0604020202020204" pitchFamily="34" charset="0"/>
                  <a:cs typeface="Helvetica" panose="020B0604020202020204" pitchFamily="34" charset="0"/>
                </a:rPr>
                <a:t> </a:t>
              </a:r>
            </a:p>
          </p:txBody>
        </p:sp>
        <p:sp>
          <p:nvSpPr>
            <p:cNvPr id="14" name="Rectangle 4">
              <a:extLst>
                <a:ext uri="{FF2B5EF4-FFF2-40B4-BE49-F238E27FC236}">
                  <a16:creationId xmlns:a16="http://schemas.microsoft.com/office/drawing/2014/main" id="{85F10000-99E0-4C4B-B835-AC11AC04ABB6}"/>
                </a:ext>
              </a:extLst>
            </p:cNvPr>
            <p:cNvSpPr>
              <a:spLocks noChangeArrowheads="1"/>
            </p:cNvSpPr>
            <p:nvPr/>
          </p:nvSpPr>
          <p:spPr bwMode="auto">
            <a:xfrm rot="10800000" flipV="1">
              <a:off x="1203158" y="4109280"/>
              <a:ext cx="3592285" cy="260541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TW" altLang="zh-TW" sz="1600" i="0" u="none" strike="noStrike" cap="none" normalizeH="0" baseline="0" dirty="0">
                  <a:ln>
                    <a:noFill/>
                  </a:ln>
                  <a:effectLst/>
                  <a:latin typeface="Helvetica" panose="020B0604020202020204" pitchFamily="34" charset="0"/>
                  <a:ea typeface="Söhne"/>
                  <a:cs typeface="Helvetica" panose="020B0604020202020204" pitchFamily="34" charset="0"/>
                </a:rPr>
                <a:t>The </a:t>
              </a:r>
              <a:r>
                <a:rPr kumimoji="0" lang="zh-TW" altLang="zh-TW" sz="1600" i="0" u="none" strike="noStrike" cap="none" normalizeH="0" baseline="0" dirty="0">
                  <a:ln>
                    <a:noFill/>
                  </a:ln>
                  <a:effectLst/>
                  <a:latin typeface="Helvetica" panose="020B0604020202020204" pitchFamily="34" charset="0"/>
                  <a:ea typeface="Söhne Mono"/>
                  <a:cs typeface="Helvetica" panose="020B0604020202020204" pitchFamily="34" charset="0"/>
                </a:rPr>
                <a:t>get_activations</a:t>
              </a:r>
              <a:r>
                <a:rPr kumimoji="0" lang="zh-TW" altLang="zh-TW" sz="1600" i="0" u="none" strike="noStrike" cap="none" normalizeH="0" baseline="0" dirty="0">
                  <a:ln>
                    <a:noFill/>
                  </a:ln>
                  <a:effectLst/>
                  <a:latin typeface="Helvetica" panose="020B0604020202020204" pitchFamily="34" charset="0"/>
                  <a:ea typeface="Söhne"/>
                  <a:cs typeface="Helvetica" panose="020B0604020202020204" pitchFamily="34" charset="0"/>
                </a:rPr>
                <a:t> function is defined with four parameters: </a:t>
              </a:r>
              <a:r>
                <a:rPr kumimoji="0" lang="zh-TW" altLang="zh-TW" sz="1600" i="0" u="none" strike="noStrike" cap="none" normalizeH="0" baseline="0" dirty="0">
                  <a:ln>
                    <a:noFill/>
                  </a:ln>
                  <a:effectLst/>
                  <a:latin typeface="Helvetica" panose="020B0604020202020204" pitchFamily="34" charset="0"/>
                  <a:ea typeface="Söhne Mono"/>
                  <a:cs typeface="Helvetica" panose="020B0604020202020204" pitchFamily="34" charset="0"/>
                </a:rPr>
                <a:t>images</a:t>
              </a:r>
              <a:r>
                <a:rPr kumimoji="0" lang="zh-TW" altLang="zh-TW" sz="1600" i="0" u="none" strike="noStrike" cap="none" normalizeH="0" baseline="0" dirty="0">
                  <a:ln>
                    <a:noFill/>
                  </a:ln>
                  <a:effectLst/>
                  <a:latin typeface="Helvetica" panose="020B0604020202020204" pitchFamily="34" charset="0"/>
                  <a:ea typeface="Söhne"/>
                  <a:cs typeface="Helvetica" panose="020B0604020202020204" pitchFamily="34" charset="0"/>
                </a:rPr>
                <a:t> (an array of images), </a:t>
              </a:r>
              <a:r>
                <a:rPr kumimoji="0" lang="zh-TW" altLang="zh-TW" sz="1600" i="0" u="none" strike="noStrike" cap="none" normalizeH="0" baseline="0" dirty="0">
                  <a:ln>
                    <a:noFill/>
                  </a:ln>
                  <a:effectLst/>
                  <a:latin typeface="Helvetica" panose="020B0604020202020204" pitchFamily="34" charset="0"/>
                  <a:ea typeface="Söhne Mono"/>
                  <a:cs typeface="Helvetica" panose="020B0604020202020204" pitchFamily="34" charset="0"/>
                </a:rPr>
                <a:t>caffe_model</a:t>
              </a:r>
              <a:r>
                <a:rPr kumimoji="0" lang="zh-TW" altLang="zh-TW" sz="1600" i="0" u="none" strike="noStrike" cap="none" normalizeH="0" baseline="0" dirty="0">
                  <a:ln>
                    <a:noFill/>
                  </a:ln>
                  <a:effectLst/>
                  <a:latin typeface="Helvetica" panose="020B0604020202020204" pitchFamily="34" charset="0"/>
                  <a:ea typeface="Söhne"/>
                  <a:cs typeface="Helvetica" panose="020B0604020202020204" pitchFamily="34" charset="0"/>
                </a:rPr>
                <a:t> (the filename of the network's .caffemodel file), </a:t>
              </a:r>
              <a:r>
                <a:rPr kumimoji="0" lang="zh-TW" altLang="zh-TW" sz="1600" i="0" u="none" strike="noStrike" cap="none" normalizeH="0" baseline="0" dirty="0">
                  <a:ln>
                    <a:noFill/>
                  </a:ln>
                  <a:effectLst/>
                  <a:latin typeface="Helvetica" panose="020B0604020202020204" pitchFamily="34" charset="0"/>
                  <a:ea typeface="Söhne Mono"/>
                  <a:cs typeface="Helvetica" panose="020B0604020202020204" pitchFamily="34" charset="0"/>
                </a:rPr>
                <a:t>layers</a:t>
              </a:r>
              <a:r>
                <a:rPr kumimoji="0" lang="zh-TW" altLang="zh-TW" sz="1600" i="0" u="none" strike="noStrike" cap="none" normalizeH="0" baseline="0" dirty="0">
                  <a:ln>
                    <a:noFill/>
                  </a:ln>
                  <a:effectLst/>
                  <a:latin typeface="Helvetica" panose="020B0604020202020204" pitchFamily="34" charset="0"/>
                  <a:ea typeface="Söhne"/>
                  <a:cs typeface="Helvetica" panose="020B0604020202020204" pitchFamily="34" charset="0"/>
                </a:rPr>
                <a:t> (the network layers for which activations are to be computed, defaulting to 'all'), and </a:t>
              </a:r>
              <a:r>
                <a:rPr kumimoji="0" lang="zh-TW" altLang="zh-TW" sz="1600" i="0" u="none" strike="noStrike" cap="none" normalizeH="0" baseline="0" dirty="0">
                  <a:ln>
                    <a:noFill/>
                  </a:ln>
                  <a:effectLst/>
                  <a:latin typeface="Helvetica" panose="020B0604020202020204" pitchFamily="34" charset="0"/>
                  <a:ea typeface="Söhne Mono"/>
                  <a:cs typeface="Helvetica" panose="020B0604020202020204" pitchFamily="34" charset="0"/>
                </a:rPr>
                <a:t>gpu</a:t>
              </a:r>
              <a:r>
                <a:rPr kumimoji="0" lang="zh-TW" altLang="zh-TW" sz="1600" i="0" u="none" strike="noStrike" cap="none" normalizeH="0" baseline="0" dirty="0">
                  <a:ln>
                    <a:noFill/>
                  </a:ln>
                  <a:effectLst/>
                  <a:latin typeface="Helvetica" panose="020B0604020202020204" pitchFamily="34" charset="0"/>
                  <a:ea typeface="Söhne"/>
                  <a:cs typeface="Helvetica" panose="020B0604020202020204" pitchFamily="34" charset="0"/>
                </a:rPr>
                <a:t> (specifying the GPU number to be used, defaulting to 0).</a:t>
              </a:r>
              <a:r>
                <a:rPr kumimoji="0" lang="zh-TW" altLang="zh-TW" sz="1600" i="0" u="none" strike="noStrike" cap="none" normalizeH="0" baseline="0" dirty="0">
                  <a:ln>
                    <a:noFill/>
                  </a:ln>
                  <a:effectLst/>
                  <a:latin typeface="Helvetica" panose="020B0604020202020204" pitchFamily="34" charset="0"/>
                  <a:cs typeface="Helvetica" panose="020B0604020202020204" pitchFamily="34" charset="0"/>
                </a:rPr>
                <a:t> </a:t>
              </a:r>
            </a:p>
          </p:txBody>
        </p:sp>
      </p:grpSp>
      <p:sp>
        <p:nvSpPr>
          <p:cNvPr id="5" name="標題 1">
            <a:extLst>
              <a:ext uri="{FF2B5EF4-FFF2-40B4-BE49-F238E27FC236}">
                <a16:creationId xmlns:a16="http://schemas.microsoft.com/office/drawing/2014/main" id="{82F04B81-624E-4C16-8F4C-AAA5BC294578}"/>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7" name="投影片編號版面配置區 1">
            <a:extLst>
              <a:ext uri="{FF2B5EF4-FFF2-40B4-BE49-F238E27FC236}">
                <a16:creationId xmlns:a16="http://schemas.microsoft.com/office/drawing/2014/main" id="{122D065C-013C-432A-AB62-D51AED9DDEDD}"/>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17</a:t>
            </a:fld>
            <a:endParaRPr lang="zh-TW" altLang="en-US" dirty="0"/>
          </a:p>
        </p:txBody>
      </p:sp>
    </p:spTree>
    <p:extLst>
      <p:ext uri="{BB962C8B-B14F-4D97-AF65-F5344CB8AC3E}">
        <p14:creationId xmlns:p14="http://schemas.microsoft.com/office/powerpoint/2010/main" val="131220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430FD5-97E9-4D39-91F5-FB1BB0B83FF7}"/>
              </a:ext>
            </a:extLst>
          </p:cNvPr>
          <p:cNvSpPr>
            <a:spLocks noGrp="1"/>
          </p:cNvSpPr>
          <p:nvPr>
            <p:ph idx="1"/>
          </p:nvPr>
        </p:nvSpPr>
        <p:spPr>
          <a:xfrm>
            <a:off x="1304925" y="1686168"/>
            <a:ext cx="9582150" cy="3485663"/>
          </a:xfrm>
        </p:spPr>
        <p:txBody>
          <a:bodyPr>
            <a:normAutofit/>
          </a:bodyPr>
          <a:lstStyle/>
          <a:p>
            <a:pPr marL="0" indent="0" algn="l">
              <a:lnSpc>
                <a:spcPct val="150000"/>
              </a:lnSpc>
              <a:buNone/>
            </a:pPr>
            <a:r>
              <a:rPr lang="en-US" altLang="zh-TW" sz="2400" b="0" i="0" dirty="0">
                <a:solidFill>
                  <a:srgbClr val="374151"/>
                </a:solidFill>
                <a:effectLst/>
                <a:latin typeface="Helvetica" panose="020B0604020202020204" pitchFamily="34" charset="0"/>
                <a:cs typeface="Helvetica" panose="020B0604020202020204" pitchFamily="34" charset="0"/>
              </a:rPr>
              <a:t>Preprocessing and inverse preprocessing are performed to ensure consistency between the input and output of a model and to ensure stability and effectiveness in processing images. The following explanations clarify the need for these preprocessing and inverse preprocessing steps:</a:t>
            </a:r>
          </a:p>
          <a:p>
            <a:pPr marL="0" indent="0" algn="l">
              <a:lnSpc>
                <a:spcPct val="150000"/>
              </a:lnSpc>
              <a:buNone/>
            </a:pPr>
            <a:endParaRPr lang="en-US" altLang="zh-TW" sz="2400" b="0" i="0" dirty="0">
              <a:solidFill>
                <a:srgbClr val="374151"/>
              </a:solidFill>
              <a:effectLst/>
              <a:latin typeface="Helvetica" panose="020B0604020202020204" pitchFamily="34" charset="0"/>
              <a:cs typeface="Helvetica" panose="020B0604020202020204" pitchFamily="34" charset="0"/>
            </a:endParaRPr>
          </a:p>
        </p:txBody>
      </p:sp>
      <p:sp>
        <p:nvSpPr>
          <p:cNvPr id="6" name="標題 1">
            <a:extLst>
              <a:ext uri="{FF2B5EF4-FFF2-40B4-BE49-F238E27FC236}">
                <a16:creationId xmlns:a16="http://schemas.microsoft.com/office/drawing/2014/main" id="{A4B8AE04-A1C1-4A63-B942-5F39DED59A3A}"/>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8" name="投影片編號版面配置區 1">
            <a:extLst>
              <a:ext uri="{FF2B5EF4-FFF2-40B4-BE49-F238E27FC236}">
                <a16:creationId xmlns:a16="http://schemas.microsoft.com/office/drawing/2014/main" id="{F03A5CE1-0B84-4C07-96FA-2CA4465B9FCA}"/>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18</a:t>
            </a:fld>
            <a:endParaRPr lang="zh-TW" altLang="en-US" dirty="0"/>
          </a:p>
        </p:txBody>
      </p:sp>
    </p:spTree>
    <p:extLst>
      <p:ext uri="{BB962C8B-B14F-4D97-AF65-F5344CB8AC3E}">
        <p14:creationId xmlns:p14="http://schemas.microsoft.com/office/powerpoint/2010/main" val="2932291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430FD5-97E9-4D39-91F5-FB1BB0B83FF7}"/>
              </a:ext>
            </a:extLst>
          </p:cNvPr>
          <p:cNvSpPr>
            <a:spLocks noGrp="1"/>
          </p:cNvSpPr>
          <p:nvPr>
            <p:ph idx="1"/>
          </p:nvPr>
        </p:nvSpPr>
        <p:spPr>
          <a:xfrm>
            <a:off x="838200" y="1038224"/>
            <a:ext cx="10283952" cy="4219339"/>
          </a:xfrm>
        </p:spPr>
        <p:txBody>
          <a:bodyPr>
            <a:normAutofit/>
          </a:bodyPr>
          <a:lstStyle/>
          <a:p>
            <a:pPr algn="l">
              <a:lnSpc>
                <a:spcPct val="150000"/>
              </a:lnSpc>
            </a:pPr>
            <a:r>
              <a:rPr lang="en-US" altLang="zh-TW" sz="1800" b="0" i="0" dirty="0">
                <a:solidFill>
                  <a:srgbClr val="0070C0"/>
                </a:solidFill>
                <a:effectLst/>
                <a:latin typeface="Helvetica" panose="020B0604020202020204" pitchFamily="34" charset="0"/>
                <a:cs typeface="Helvetica" panose="020B0604020202020204" pitchFamily="34" charset="0"/>
              </a:rPr>
              <a:t>Preprocessing: </a:t>
            </a:r>
          </a:p>
          <a:p>
            <a:pPr marL="0" indent="0" algn="l">
              <a:lnSpc>
                <a:spcPct val="150000"/>
              </a:lnSpc>
              <a:buNone/>
            </a:pPr>
            <a:r>
              <a:rPr lang="en-US" altLang="zh-TW" sz="1800" b="0" i="0" u="sng" dirty="0">
                <a:solidFill>
                  <a:srgbClr val="374151"/>
                </a:solidFill>
                <a:effectLst/>
                <a:latin typeface="Helvetica" panose="020B0604020202020204" pitchFamily="34" charset="0"/>
                <a:cs typeface="Helvetica" panose="020B0604020202020204" pitchFamily="34" charset="0"/>
              </a:rPr>
              <a:t>Normalization: </a:t>
            </a:r>
            <a:r>
              <a:rPr lang="en-US" altLang="zh-TW" sz="1800" b="0" i="0" dirty="0">
                <a:solidFill>
                  <a:srgbClr val="374151"/>
                </a:solidFill>
                <a:effectLst/>
                <a:latin typeface="Helvetica" panose="020B0604020202020204" pitchFamily="34" charset="0"/>
                <a:cs typeface="Helvetica" panose="020B0604020202020204" pitchFamily="34" charset="0"/>
              </a:rPr>
              <a:t>Deep learning models often normalize the input, scaling the pixel values to a fixed range such as [0, 1] or [-1, 1]. This helps improve the stability and convergence speed of the model.</a:t>
            </a:r>
          </a:p>
          <a:p>
            <a:pPr marL="0" indent="0" algn="l">
              <a:lnSpc>
                <a:spcPct val="150000"/>
              </a:lnSpc>
              <a:buNone/>
            </a:pPr>
            <a:r>
              <a:rPr lang="en-US" altLang="zh-TW" sz="1800" b="0" i="0" u="sng" dirty="0">
                <a:solidFill>
                  <a:srgbClr val="374151"/>
                </a:solidFill>
                <a:effectLst/>
                <a:latin typeface="Helvetica" panose="020B0604020202020204" pitchFamily="34" charset="0"/>
                <a:cs typeface="Helvetica" panose="020B0604020202020204" pitchFamily="34" charset="0"/>
              </a:rPr>
              <a:t>Mean subtraction: </a:t>
            </a:r>
            <a:r>
              <a:rPr lang="en-US" altLang="zh-TW" sz="1800" b="0" i="0" dirty="0">
                <a:solidFill>
                  <a:srgbClr val="374151"/>
                </a:solidFill>
                <a:effectLst/>
                <a:latin typeface="Helvetica" panose="020B0604020202020204" pitchFamily="34" charset="0"/>
                <a:cs typeface="Helvetica" panose="020B0604020202020204" pitchFamily="34" charset="0"/>
              </a:rPr>
              <a:t>Subtracting the mean value from each channel of an image. The purpose is to eliminate the overall brightness variation in the image, allowing the model to focus more on subtle texture and structural information.</a:t>
            </a:r>
          </a:p>
          <a:p>
            <a:pPr marL="0" indent="0" algn="l">
              <a:lnSpc>
                <a:spcPct val="150000"/>
              </a:lnSpc>
              <a:buNone/>
            </a:pPr>
            <a:r>
              <a:rPr lang="en-US" altLang="zh-TW" sz="1800" b="0" i="0" u="sng" dirty="0">
                <a:solidFill>
                  <a:srgbClr val="374151"/>
                </a:solidFill>
                <a:effectLst/>
                <a:latin typeface="Helvetica" panose="020B0604020202020204" pitchFamily="34" charset="0"/>
                <a:cs typeface="Helvetica" panose="020B0604020202020204" pitchFamily="34" charset="0"/>
              </a:rPr>
              <a:t>Channel order adjustment: </a:t>
            </a:r>
            <a:r>
              <a:rPr lang="en-US" altLang="zh-TW" sz="1800" b="0" i="0" dirty="0">
                <a:solidFill>
                  <a:srgbClr val="374151"/>
                </a:solidFill>
                <a:effectLst/>
                <a:latin typeface="Helvetica" panose="020B0604020202020204" pitchFamily="34" charset="0"/>
                <a:cs typeface="Helvetica" panose="020B0604020202020204" pitchFamily="34" charset="0"/>
              </a:rPr>
              <a:t>In different deep learning frameworks, the channel order of an image may vary, such as RGB in Torch or BGR in other frameworks. Adjusting the channel order ensures consistency in the model's input.</a:t>
            </a:r>
          </a:p>
        </p:txBody>
      </p:sp>
      <p:pic>
        <p:nvPicPr>
          <p:cNvPr id="5" name="圖片 4">
            <a:extLst>
              <a:ext uri="{FF2B5EF4-FFF2-40B4-BE49-F238E27FC236}">
                <a16:creationId xmlns:a16="http://schemas.microsoft.com/office/drawing/2014/main" id="{FF27ED32-65E5-4843-8548-643BDA17CC1B}"/>
              </a:ext>
            </a:extLst>
          </p:cNvPr>
          <p:cNvPicPr>
            <a:picLocks noChangeAspect="1"/>
          </p:cNvPicPr>
          <p:nvPr/>
        </p:nvPicPr>
        <p:blipFill>
          <a:blip r:embed="rId3"/>
          <a:stretch>
            <a:fillRect/>
          </a:stretch>
        </p:blipFill>
        <p:spPr>
          <a:xfrm>
            <a:off x="1475173" y="5359525"/>
            <a:ext cx="9241654" cy="1278384"/>
          </a:xfrm>
          <a:prstGeom prst="rect">
            <a:avLst/>
          </a:prstGeom>
        </p:spPr>
      </p:pic>
      <p:sp>
        <p:nvSpPr>
          <p:cNvPr id="6" name="標題 1">
            <a:extLst>
              <a:ext uri="{FF2B5EF4-FFF2-40B4-BE49-F238E27FC236}">
                <a16:creationId xmlns:a16="http://schemas.microsoft.com/office/drawing/2014/main" id="{A4B8AE04-A1C1-4A63-B942-5F39DED59A3A}"/>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8" name="投影片編號版面配置區 1">
            <a:extLst>
              <a:ext uri="{FF2B5EF4-FFF2-40B4-BE49-F238E27FC236}">
                <a16:creationId xmlns:a16="http://schemas.microsoft.com/office/drawing/2014/main" id="{F03A5CE1-0B84-4C07-96FA-2CA4465B9FCA}"/>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19</a:t>
            </a:fld>
            <a:endParaRPr lang="zh-TW" altLang="en-US" dirty="0"/>
          </a:p>
        </p:txBody>
      </p:sp>
    </p:spTree>
    <p:extLst>
      <p:ext uri="{BB962C8B-B14F-4D97-AF65-F5344CB8AC3E}">
        <p14:creationId xmlns:p14="http://schemas.microsoft.com/office/powerpoint/2010/main" val="419761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04C2840B-7D23-4A72-A294-9DC362EAED91}"/>
              </a:ext>
            </a:extLst>
          </p:cNvPr>
          <p:cNvSpPr>
            <a:spLocks noGrp="1"/>
          </p:cNvSpPr>
          <p:nvPr>
            <p:ph type="sldNum" sz="quarter" idx="12"/>
          </p:nvPr>
        </p:nvSpPr>
        <p:spPr/>
        <p:txBody>
          <a:bodyPr/>
          <a:lstStyle/>
          <a:p>
            <a:fld id="{51B60E87-7B2F-4408-B32A-2FCA83F8D01E}" type="slidenum">
              <a:rPr lang="zh-TW" altLang="en-US" smtClean="0"/>
              <a:pPr/>
              <a:t>2</a:t>
            </a:fld>
            <a:endParaRPr lang="zh-TW" altLang="en-US" dirty="0"/>
          </a:p>
        </p:txBody>
      </p:sp>
      <p:sp>
        <p:nvSpPr>
          <p:cNvPr id="14" name="標題 1">
            <a:extLst>
              <a:ext uri="{FF2B5EF4-FFF2-40B4-BE49-F238E27FC236}">
                <a16:creationId xmlns:a16="http://schemas.microsoft.com/office/drawing/2014/main" id="{48F4E7FE-0E26-419E-883D-95B94FD18EB5}"/>
              </a:ext>
            </a:extLst>
          </p:cNvPr>
          <p:cNvSpPr>
            <a:spLocks noGrp="1"/>
          </p:cNvSpPr>
          <p:nvPr>
            <p:ph type="title"/>
          </p:nvPr>
        </p:nvSpPr>
        <p:spPr>
          <a:xfrm>
            <a:off x="266138" y="641683"/>
            <a:ext cx="9281160" cy="1705757"/>
          </a:xfrm>
        </p:spPr>
        <p:txBody>
          <a:bodyPr>
            <a:normAutofit/>
          </a:bodyPr>
          <a:lstStyle/>
          <a:p>
            <a:r>
              <a:rPr lang="en-US" altLang="zh-TW" sz="7200" b="0" i="0" dirty="0">
                <a:effectLst/>
                <a:latin typeface="Bauhaus 93" panose="04030905020B02020C02" pitchFamily="82" charset="0"/>
                <a:ea typeface="STHupo" panose="02010800040101010101" pitchFamily="2" charset="-122"/>
              </a:rPr>
              <a:t>Table Of</a:t>
            </a:r>
            <a:r>
              <a:rPr lang="en-US" altLang="zh-TW" sz="7200" dirty="0">
                <a:latin typeface="Bauhaus 93" panose="04030905020B02020C02" pitchFamily="82" charset="0"/>
                <a:ea typeface="STHupo" panose="02010800040101010101" pitchFamily="2" charset="-122"/>
              </a:rPr>
              <a:t> </a:t>
            </a:r>
            <a:r>
              <a:rPr lang="en-US" altLang="zh-TW" sz="7200" b="0" i="0" dirty="0">
                <a:effectLst/>
                <a:latin typeface="Bauhaus 93" panose="04030905020B02020C02" pitchFamily="82" charset="0"/>
                <a:ea typeface="STHupo" panose="02010800040101010101" pitchFamily="2" charset="-122"/>
              </a:rPr>
              <a:t>Content</a:t>
            </a:r>
            <a:endParaRPr lang="zh-TW" altLang="en-US" sz="7200"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20" name="群組 19">
            <a:extLst>
              <a:ext uri="{FF2B5EF4-FFF2-40B4-BE49-F238E27FC236}">
                <a16:creationId xmlns:a16="http://schemas.microsoft.com/office/drawing/2014/main" id="{2D24D556-6ABE-4D62-97A0-1ACE7FB5343D}"/>
              </a:ext>
            </a:extLst>
          </p:cNvPr>
          <p:cNvGrpSpPr/>
          <p:nvPr/>
        </p:nvGrpSpPr>
        <p:grpSpPr>
          <a:xfrm>
            <a:off x="1121255" y="3015481"/>
            <a:ext cx="3347804" cy="670694"/>
            <a:chOff x="3292691" y="3066241"/>
            <a:chExt cx="3621456" cy="725517"/>
          </a:xfrm>
        </p:grpSpPr>
        <p:pic>
          <p:nvPicPr>
            <p:cNvPr id="16" name="圖片 15">
              <a:extLst>
                <a:ext uri="{FF2B5EF4-FFF2-40B4-BE49-F238E27FC236}">
                  <a16:creationId xmlns:a16="http://schemas.microsoft.com/office/drawing/2014/main" id="{78BBC96E-F72D-40F1-ADE9-54264FD79E14}"/>
                </a:ext>
              </a:extLst>
            </p:cNvPr>
            <p:cNvPicPr>
              <a:picLocks noChangeAspect="1"/>
            </p:cNvPicPr>
            <p:nvPr/>
          </p:nvPicPr>
          <p:blipFill>
            <a:blip r:embed="rId2"/>
            <a:stretch>
              <a:fillRect/>
            </a:stretch>
          </p:blipFill>
          <p:spPr>
            <a:xfrm>
              <a:off x="3368983" y="3066241"/>
              <a:ext cx="704178" cy="725517"/>
            </a:xfrm>
            <a:prstGeom prst="rect">
              <a:avLst/>
            </a:prstGeom>
          </p:spPr>
        </p:pic>
        <p:sp>
          <p:nvSpPr>
            <p:cNvPr id="18" name="文字方塊 17">
              <a:extLst>
                <a:ext uri="{FF2B5EF4-FFF2-40B4-BE49-F238E27FC236}">
                  <a16:creationId xmlns:a16="http://schemas.microsoft.com/office/drawing/2014/main" id="{2331A5A5-80B0-4F3D-A114-A80FC63FB297}"/>
                </a:ext>
              </a:extLst>
            </p:cNvPr>
            <p:cNvSpPr txBox="1"/>
            <p:nvPr/>
          </p:nvSpPr>
          <p:spPr>
            <a:xfrm>
              <a:off x="4211051" y="3167389"/>
              <a:ext cx="2703096" cy="523220"/>
            </a:xfrm>
            <a:prstGeom prst="rect">
              <a:avLst/>
            </a:prstGeom>
            <a:noFill/>
          </p:spPr>
          <p:txBody>
            <a:bodyPr wrap="square" rtlCol="0">
              <a:spAutoFit/>
            </a:bodyPr>
            <a:lstStyle/>
            <a:p>
              <a:r>
                <a:rPr lang="en-US" altLang="zh-TW" sz="2800" dirty="0">
                  <a:latin typeface="Helvetica" panose="020B0604020202020204" pitchFamily="34" charset="0"/>
                  <a:ea typeface="標楷體" panose="03000509000000000000" pitchFamily="65" charset="-120"/>
                  <a:cs typeface="Helvetica" panose="020B0604020202020204" pitchFamily="34" charset="0"/>
                </a:rPr>
                <a:t>Introduction</a:t>
              </a:r>
              <a:endParaRPr lang="zh-TW" altLang="en-US" sz="2800" dirty="0">
                <a:latin typeface="Helvetica" panose="020B0604020202020204" pitchFamily="34" charset="0"/>
                <a:cs typeface="Helvetica" panose="020B0604020202020204" pitchFamily="34" charset="0"/>
              </a:endParaRPr>
            </a:p>
          </p:txBody>
        </p:sp>
        <p:sp>
          <p:nvSpPr>
            <p:cNvPr id="19" name="投影片編號版面配置區 3">
              <a:extLst>
                <a:ext uri="{FF2B5EF4-FFF2-40B4-BE49-F238E27FC236}">
                  <a16:creationId xmlns:a16="http://schemas.microsoft.com/office/drawing/2014/main" id="{6E723F7B-78D9-4EE6-B7B7-42F5A79DC023}"/>
                </a:ext>
              </a:extLst>
            </p:cNvPr>
            <p:cNvSpPr txBox="1">
              <a:spLocks/>
            </p:cNvSpPr>
            <p:nvPr/>
          </p:nvSpPr>
          <p:spPr>
            <a:xfrm>
              <a:off x="3292691" y="3147261"/>
              <a:ext cx="856761" cy="563476"/>
            </a:xfrm>
            <a:prstGeom prst="rect">
              <a:avLst/>
            </a:prstGeom>
          </p:spPr>
          <p:txBody>
            <a:bodyPr vert="horz" lIns="91440" tIns="45720" rIns="91440" bIns="45720" rtlCol="0" anchor="ctr"/>
            <a:lstStyle>
              <a:defPPr>
                <a:defRPr lang="zh-TW"/>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1</a:t>
              </a:r>
              <a:endParaRPr lang="zh-TW" altLang="en-US" dirty="0"/>
            </a:p>
          </p:txBody>
        </p:sp>
      </p:grpSp>
      <p:grpSp>
        <p:nvGrpSpPr>
          <p:cNvPr id="41" name="群組 40">
            <a:extLst>
              <a:ext uri="{FF2B5EF4-FFF2-40B4-BE49-F238E27FC236}">
                <a16:creationId xmlns:a16="http://schemas.microsoft.com/office/drawing/2014/main" id="{AC05F64F-CB97-4A31-A21B-79088A7FC25A}"/>
              </a:ext>
            </a:extLst>
          </p:cNvPr>
          <p:cNvGrpSpPr/>
          <p:nvPr/>
        </p:nvGrpSpPr>
        <p:grpSpPr>
          <a:xfrm>
            <a:off x="1121255" y="4015595"/>
            <a:ext cx="3347804" cy="670694"/>
            <a:chOff x="3292691" y="3066241"/>
            <a:chExt cx="3621456" cy="725517"/>
          </a:xfrm>
        </p:grpSpPr>
        <p:pic>
          <p:nvPicPr>
            <p:cNvPr id="42" name="圖片 41">
              <a:extLst>
                <a:ext uri="{FF2B5EF4-FFF2-40B4-BE49-F238E27FC236}">
                  <a16:creationId xmlns:a16="http://schemas.microsoft.com/office/drawing/2014/main" id="{8B45F369-F24E-4011-A411-D2284F896EE6}"/>
                </a:ext>
              </a:extLst>
            </p:cNvPr>
            <p:cNvPicPr>
              <a:picLocks noChangeAspect="1"/>
            </p:cNvPicPr>
            <p:nvPr/>
          </p:nvPicPr>
          <p:blipFill>
            <a:blip r:embed="rId2"/>
            <a:stretch>
              <a:fillRect/>
            </a:stretch>
          </p:blipFill>
          <p:spPr>
            <a:xfrm>
              <a:off x="3368983" y="3066241"/>
              <a:ext cx="704178" cy="725517"/>
            </a:xfrm>
            <a:prstGeom prst="rect">
              <a:avLst/>
            </a:prstGeom>
          </p:spPr>
        </p:pic>
        <p:sp>
          <p:nvSpPr>
            <p:cNvPr id="43" name="文字方塊 42">
              <a:extLst>
                <a:ext uri="{FF2B5EF4-FFF2-40B4-BE49-F238E27FC236}">
                  <a16:creationId xmlns:a16="http://schemas.microsoft.com/office/drawing/2014/main" id="{B0FB19FA-184A-490B-B3EC-2B09ECBD32FF}"/>
                </a:ext>
              </a:extLst>
            </p:cNvPr>
            <p:cNvSpPr txBox="1"/>
            <p:nvPr/>
          </p:nvSpPr>
          <p:spPr>
            <a:xfrm>
              <a:off x="4211051" y="3167389"/>
              <a:ext cx="2703096" cy="565988"/>
            </a:xfrm>
            <a:prstGeom prst="rect">
              <a:avLst/>
            </a:prstGeom>
            <a:noFill/>
          </p:spPr>
          <p:txBody>
            <a:bodyPr wrap="square" rtlCol="0">
              <a:spAutoFit/>
            </a:bodyPr>
            <a:lstStyle/>
            <a:p>
              <a:r>
                <a:rPr lang="en-US" altLang="zh-TW" sz="2800" dirty="0">
                  <a:latin typeface="Helvetica" panose="020B0604020202020204" pitchFamily="34" charset="0"/>
                  <a:ea typeface="標楷體" panose="03000509000000000000" pitchFamily="65" charset="-120"/>
                  <a:cs typeface="Helvetica" panose="020B0604020202020204" pitchFamily="34" charset="0"/>
                </a:rPr>
                <a:t>Method</a:t>
              </a:r>
              <a:endParaRPr lang="zh-TW" altLang="en-US" sz="2800" dirty="0">
                <a:latin typeface="Helvetica" panose="020B0604020202020204" pitchFamily="34" charset="0"/>
                <a:cs typeface="Helvetica" panose="020B0604020202020204" pitchFamily="34" charset="0"/>
              </a:endParaRPr>
            </a:p>
          </p:txBody>
        </p:sp>
        <p:sp>
          <p:nvSpPr>
            <p:cNvPr id="44" name="投影片編號版面配置區 3">
              <a:extLst>
                <a:ext uri="{FF2B5EF4-FFF2-40B4-BE49-F238E27FC236}">
                  <a16:creationId xmlns:a16="http://schemas.microsoft.com/office/drawing/2014/main" id="{1BFFC4CD-3C1D-4942-B231-7C90CB8F654C}"/>
                </a:ext>
              </a:extLst>
            </p:cNvPr>
            <p:cNvSpPr txBox="1">
              <a:spLocks/>
            </p:cNvSpPr>
            <p:nvPr/>
          </p:nvSpPr>
          <p:spPr>
            <a:xfrm>
              <a:off x="3292691" y="3147261"/>
              <a:ext cx="856761" cy="563476"/>
            </a:xfrm>
            <a:prstGeom prst="rect">
              <a:avLst/>
            </a:prstGeom>
          </p:spPr>
          <p:txBody>
            <a:bodyPr vert="horz" lIns="91440" tIns="45720" rIns="91440" bIns="45720" rtlCol="0" anchor="ctr"/>
            <a:lstStyle>
              <a:defPPr>
                <a:defRPr lang="zh-TW"/>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2</a:t>
              </a:r>
              <a:endParaRPr lang="zh-TW" altLang="en-US" dirty="0"/>
            </a:p>
          </p:txBody>
        </p:sp>
      </p:grpSp>
      <p:grpSp>
        <p:nvGrpSpPr>
          <p:cNvPr id="45" name="群組 44">
            <a:extLst>
              <a:ext uri="{FF2B5EF4-FFF2-40B4-BE49-F238E27FC236}">
                <a16:creationId xmlns:a16="http://schemas.microsoft.com/office/drawing/2014/main" id="{F8D62CAE-C972-4241-899E-7BB2D7C05349}"/>
              </a:ext>
            </a:extLst>
          </p:cNvPr>
          <p:cNvGrpSpPr/>
          <p:nvPr/>
        </p:nvGrpSpPr>
        <p:grpSpPr>
          <a:xfrm>
            <a:off x="1121255" y="5015708"/>
            <a:ext cx="3347804" cy="670694"/>
            <a:chOff x="3292691" y="3066241"/>
            <a:chExt cx="3621456" cy="725517"/>
          </a:xfrm>
        </p:grpSpPr>
        <p:pic>
          <p:nvPicPr>
            <p:cNvPr id="46" name="圖片 45">
              <a:extLst>
                <a:ext uri="{FF2B5EF4-FFF2-40B4-BE49-F238E27FC236}">
                  <a16:creationId xmlns:a16="http://schemas.microsoft.com/office/drawing/2014/main" id="{3D88D180-2114-4FA5-89F2-89BECEB7B810}"/>
                </a:ext>
              </a:extLst>
            </p:cNvPr>
            <p:cNvPicPr>
              <a:picLocks noChangeAspect="1"/>
            </p:cNvPicPr>
            <p:nvPr/>
          </p:nvPicPr>
          <p:blipFill>
            <a:blip r:embed="rId2"/>
            <a:stretch>
              <a:fillRect/>
            </a:stretch>
          </p:blipFill>
          <p:spPr>
            <a:xfrm>
              <a:off x="3368983" y="3066241"/>
              <a:ext cx="704178" cy="725517"/>
            </a:xfrm>
            <a:prstGeom prst="rect">
              <a:avLst/>
            </a:prstGeom>
          </p:spPr>
        </p:pic>
        <p:sp>
          <p:nvSpPr>
            <p:cNvPr id="47" name="文字方塊 46">
              <a:extLst>
                <a:ext uri="{FF2B5EF4-FFF2-40B4-BE49-F238E27FC236}">
                  <a16:creationId xmlns:a16="http://schemas.microsoft.com/office/drawing/2014/main" id="{B8756D17-A55D-4A79-A9A9-1D430064F679}"/>
                </a:ext>
              </a:extLst>
            </p:cNvPr>
            <p:cNvSpPr txBox="1"/>
            <p:nvPr/>
          </p:nvSpPr>
          <p:spPr>
            <a:xfrm>
              <a:off x="4211051" y="3167389"/>
              <a:ext cx="2703096" cy="565988"/>
            </a:xfrm>
            <a:prstGeom prst="rect">
              <a:avLst/>
            </a:prstGeom>
            <a:noFill/>
          </p:spPr>
          <p:txBody>
            <a:bodyPr wrap="square" rtlCol="0">
              <a:spAutoFit/>
            </a:bodyPr>
            <a:lstStyle/>
            <a:p>
              <a:r>
                <a:rPr lang="en-US" altLang="zh-TW" sz="2800" dirty="0">
                  <a:latin typeface="Helvetica" panose="020B0604020202020204" pitchFamily="34" charset="0"/>
                  <a:ea typeface="標楷體" panose="03000509000000000000" pitchFamily="65" charset="-120"/>
                  <a:cs typeface="Helvetica" panose="020B0604020202020204" pitchFamily="34" charset="0"/>
                </a:rPr>
                <a:t>code</a:t>
              </a:r>
              <a:endParaRPr lang="zh-TW" altLang="en-US" sz="2800" dirty="0">
                <a:latin typeface="Helvetica" panose="020B0604020202020204" pitchFamily="34" charset="0"/>
                <a:cs typeface="Helvetica" panose="020B0604020202020204" pitchFamily="34" charset="0"/>
              </a:endParaRPr>
            </a:p>
          </p:txBody>
        </p:sp>
        <p:sp>
          <p:nvSpPr>
            <p:cNvPr id="48" name="投影片編號版面配置區 3">
              <a:extLst>
                <a:ext uri="{FF2B5EF4-FFF2-40B4-BE49-F238E27FC236}">
                  <a16:creationId xmlns:a16="http://schemas.microsoft.com/office/drawing/2014/main" id="{B1FC9209-D788-473E-8B70-7A858BC1EBAF}"/>
                </a:ext>
              </a:extLst>
            </p:cNvPr>
            <p:cNvSpPr txBox="1">
              <a:spLocks/>
            </p:cNvSpPr>
            <p:nvPr/>
          </p:nvSpPr>
          <p:spPr>
            <a:xfrm>
              <a:off x="3292691" y="3147261"/>
              <a:ext cx="856761" cy="563476"/>
            </a:xfrm>
            <a:prstGeom prst="rect">
              <a:avLst/>
            </a:prstGeom>
          </p:spPr>
          <p:txBody>
            <a:bodyPr vert="horz" lIns="91440" tIns="45720" rIns="91440" bIns="45720" rtlCol="0" anchor="ctr"/>
            <a:lstStyle>
              <a:defPPr>
                <a:defRPr lang="zh-TW"/>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3</a:t>
              </a:r>
              <a:endParaRPr lang="zh-TW" altLang="en-US" dirty="0"/>
            </a:p>
          </p:txBody>
        </p:sp>
      </p:grpSp>
      <p:grpSp>
        <p:nvGrpSpPr>
          <p:cNvPr id="49" name="群組 48">
            <a:extLst>
              <a:ext uri="{FF2B5EF4-FFF2-40B4-BE49-F238E27FC236}">
                <a16:creationId xmlns:a16="http://schemas.microsoft.com/office/drawing/2014/main" id="{05B54563-7E1D-4F10-8372-0115D032AE4D}"/>
              </a:ext>
            </a:extLst>
          </p:cNvPr>
          <p:cNvGrpSpPr/>
          <p:nvPr/>
        </p:nvGrpSpPr>
        <p:grpSpPr>
          <a:xfrm>
            <a:off x="4469059" y="3015481"/>
            <a:ext cx="3347804" cy="670694"/>
            <a:chOff x="3292691" y="3066241"/>
            <a:chExt cx="3621456" cy="725517"/>
          </a:xfrm>
        </p:grpSpPr>
        <p:pic>
          <p:nvPicPr>
            <p:cNvPr id="50" name="圖片 49">
              <a:extLst>
                <a:ext uri="{FF2B5EF4-FFF2-40B4-BE49-F238E27FC236}">
                  <a16:creationId xmlns:a16="http://schemas.microsoft.com/office/drawing/2014/main" id="{620FCA8B-2CC8-422B-AA9C-18E64B1BBF8B}"/>
                </a:ext>
              </a:extLst>
            </p:cNvPr>
            <p:cNvPicPr>
              <a:picLocks noChangeAspect="1"/>
            </p:cNvPicPr>
            <p:nvPr/>
          </p:nvPicPr>
          <p:blipFill>
            <a:blip r:embed="rId2"/>
            <a:stretch>
              <a:fillRect/>
            </a:stretch>
          </p:blipFill>
          <p:spPr>
            <a:xfrm>
              <a:off x="3368983" y="3066241"/>
              <a:ext cx="704178" cy="725517"/>
            </a:xfrm>
            <a:prstGeom prst="rect">
              <a:avLst/>
            </a:prstGeom>
          </p:spPr>
        </p:pic>
        <p:sp>
          <p:nvSpPr>
            <p:cNvPr id="51" name="文字方塊 50">
              <a:extLst>
                <a:ext uri="{FF2B5EF4-FFF2-40B4-BE49-F238E27FC236}">
                  <a16:creationId xmlns:a16="http://schemas.microsoft.com/office/drawing/2014/main" id="{D8717CD5-FF7D-4E46-B4DC-2DB87B3D788B}"/>
                </a:ext>
              </a:extLst>
            </p:cNvPr>
            <p:cNvSpPr txBox="1"/>
            <p:nvPr/>
          </p:nvSpPr>
          <p:spPr>
            <a:xfrm>
              <a:off x="4211051" y="3167389"/>
              <a:ext cx="2703096" cy="565988"/>
            </a:xfrm>
            <a:prstGeom prst="rect">
              <a:avLst/>
            </a:prstGeom>
            <a:noFill/>
          </p:spPr>
          <p:txBody>
            <a:bodyPr wrap="square" rtlCol="0">
              <a:spAutoFit/>
            </a:bodyPr>
            <a:lstStyle/>
            <a:p>
              <a:r>
                <a:rPr lang="en-US" altLang="zh-TW" sz="2800" dirty="0">
                  <a:latin typeface="Helvetica" panose="020B0604020202020204" pitchFamily="34" charset="0"/>
                  <a:ea typeface="標楷體" panose="03000509000000000000" pitchFamily="65" charset="-120"/>
                  <a:cs typeface="Helvetica" panose="020B0604020202020204" pitchFamily="34" charset="0"/>
                </a:rPr>
                <a:t>show</a:t>
              </a:r>
              <a:endParaRPr lang="zh-TW" altLang="en-US" sz="2800" dirty="0">
                <a:latin typeface="Helvetica" panose="020B0604020202020204" pitchFamily="34" charset="0"/>
                <a:cs typeface="Helvetica" panose="020B0604020202020204" pitchFamily="34" charset="0"/>
              </a:endParaRPr>
            </a:p>
          </p:txBody>
        </p:sp>
        <p:sp>
          <p:nvSpPr>
            <p:cNvPr id="52" name="投影片編號版面配置區 3">
              <a:extLst>
                <a:ext uri="{FF2B5EF4-FFF2-40B4-BE49-F238E27FC236}">
                  <a16:creationId xmlns:a16="http://schemas.microsoft.com/office/drawing/2014/main" id="{97988280-5954-4154-B2FB-3F235CAFA1B1}"/>
                </a:ext>
              </a:extLst>
            </p:cNvPr>
            <p:cNvSpPr txBox="1">
              <a:spLocks/>
            </p:cNvSpPr>
            <p:nvPr/>
          </p:nvSpPr>
          <p:spPr>
            <a:xfrm>
              <a:off x="3292691" y="3147261"/>
              <a:ext cx="856761" cy="563476"/>
            </a:xfrm>
            <a:prstGeom prst="rect">
              <a:avLst/>
            </a:prstGeom>
          </p:spPr>
          <p:txBody>
            <a:bodyPr vert="horz" lIns="91440" tIns="45720" rIns="91440" bIns="45720" rtlCol="0" anchor="ctr"/>
            <a:lstStyle>
              <a:defPPr>
                <a:defRPr lang="zh-TW"/>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4</a:t>
              </a:r>
              <a:endParaRPr lang="zh-TW" altLang="en-US" dirty="0"/>
            </a:p>
          </p:txBody>
        </p:sp>
      </p:grpSp>
      <p:grpSp>
        <p:nvGrpSpPr>
          <p:cNvPr id="53" name="群組 52">
            <a:extLst>
              <a:ext uri="{FF2B5EF4-FFF2-40B4-BE49-F238E27FC236}">
                <a16:creationId xmlns:a16="http://schemas.microsoft.com/office/drawing/2014/main" id="{B41679AE-1410-4F88-A766-33C8FDC043F7}"/>
              </a:ext>
            </a:extLst>
          </p:cNvPr>
          <p:cNvGrpSpPr/>
          <p:nvPr/>
        </p:nvGrpSpPr>
        <p:grpSpPr>
          <a:xfrm>
            <a:off x="4469059" y="4015595"/>
            <a:ext cx="3347804" cy="670694"/>
            <a:chOff x="3292691" y="3066241"/>
            <a:chExt cx="3621456" cy="725517"/>
          </a:xfrm>
        </p:grpSpPr>
        <p:pic>
          <p:nvPicPr>
            <p:cNvPr id="54" name="圖片 53">
              <a:extLst>
                <a:ext uri="{FF2B5EF4-FFF2-40B4-BE49-F238E27FC236}">
                  <a16:creationId xmlns:a16="http://schemas.microsoft.com/office/drawing/2014/main" id="{0E0ABCA7-74A7-489A-856B-6BCB516C0327}"/>
                </a:ext>
              </a:extLst>
            </p:cNvPr>
            <p:cNvPicPr>
              <a:picLocks noChangeAspect="1"/>
            </p:cNvPicPr>
            <p:nvPr/>
          </p:nvPicPr>
          <p:blipFill>
            <a:blip r:embed="rId2"/>
            <a:stretch>
              <a:fillRect/>
            </a:stretch>
          </p:blipFill>
          <p:spPr>
            <a:xfrm>
              <a:off x="3368983" y="3066241"/>
              <a:ext cx="704178" cy="725517"/>
            </a:xfrm>
            <a:prstGeom prst="rect">
              <a:avLst/>
            </a:prstGeom>
          </p:spPr>
        </p:pic>
        <p:sp>
          <p:nvSpPr>
            <p:cNvPr id="55" name="文字方塊 54">
              <a:extLst>
                <a:ext uri="{FF2B5EF4-FFF2-40B4-BE49-F238E27FC236}">
                  <a16:creationId xmlns:a16="http://schemas.microsoft.com/office/drawing/2014/main" id="{BEFD149E-D881-413A-8B8F-FDDFB84BCC91}"/>
                </a:ext>
              </a:extLst>
            </p:cNvPr>
            <p:cNvSpPr txBox="1"/>
            <p:nvPr/>
          </p:nvSpPr>
          <p:spPr>
            <a:xfrm>
              <a:off x="4211051" y="3167389"/>
              <a:ext cx="2703096" cy="565988"/>
            </a:xfrm>
            <a:prstGeom prst="rect">
              <a:avLst/>
            </a:prstGeom>
            <a:noFill/>
          </p:spPr>
          <p:txBody>
            <a:bodyPr wrap="square" rtlCol="0">
              <a:spAutoFit/>
            </a:bodyPr>
            <a:lstStyle/>
            <a:p>
              <a:r>
                <a:rPr lang="en-US" altLang="zh-TW" sz="2800" dirty="0">
                  <a:latin typeface="Helvetica" panose="020B0604020202020204" pitchFamily="34" charset="0"/>
                  <a:ea typeface="標楷體" panose="03000509000000000000" pitchFamily="65" charset="-120"/>
                  <a:cs typeface="Helvetica" panose="020B0604020202020204" pitchFamily="34" charset="0"/>
                </a:rPr>
                <a:t>Conclusion</a:t>
              </a:r>
              <a:endParaRPr lang="zh-TW" altLang="en-US" sz="2800" dirty="0">
                <a:latin typeface="Helvetica" panose="020B0604020202020204" pitchFamily="34" charset="0"/>
                <a:cs typeface="Helvetica" panose="020B0604020202020204" pitchFamily="34" charset="0"/>
              </a:endParaRPr>
            </a:p>
          </p:txBody>
        </p:sp>
        <p:sp>
          <p:nvSpPr>
            <p:cNvPr id="56" name="投影片編號版面配置區 3">
              <a:extLst>
                <a:ext uri="{FF2B5EF4-FFF2-40B4-BE49-F238E27FC236}">
                  <a16:creationId xmlns:a16="http://schemas.microsoft.com/office/drawing/2014/main" id="{66A11B92-5480-43FC-93ED-4EB8E636F730}"/>
                </a:ext>
              </a:extLst>
            </p:cNvPr>
            <p:cNvSpPr txBox="1">
              <a:spLocks/>
            </p:cNvSpPr>
            <p:nvPr/>
          </p:nvSpPr>
          <p:spPr>
            <a:xfrm>
              <a:off x="3292691" y="3147261"/>
              <a:ext cx="856761" cy="563476"/>
            </a:xfrm>
            <a:prstGeom prst="rect">
              <a:avLst/>
            </a:prstGeom>
          </p:spPr>
          <p:txBody>
            <a:bodyPr vert="horz" lIns="91440" tIns="45720" rIns="91440" bIns="45720" rtlCol="0" anchor="ctr"/>
            <a:lstStyle>
              <a:defPPr>
                <a:defRPr lang="zh-TW"/>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5</a:t>
              </a:r>
              <a:endParaRPr lang="zh-TW" altLang="en-US" dirty="0"/>
            </a:p>
          </p:txBody>
        </p:sp>
      </p:grpSp>
      <p:grpSp>
        <p:nvGrpSpPr>
          <p:cNvPr id="57" name="群組 56">
            <a:extLst>
              <a:ext uri="{FF2B5EF4-FFF2-40B4-BE49-F238E27FC236}">
                <a16:creationId xmlns:a16="http://schemas.microsoft.com/office/drawing/2014/main" id="{CE0EEF2B-0EDC-4B7D-9C76-A85FDAF8A3FA}"/>
              </a:ext>
            </a:extLst>
          </p:cNvPr>
          <p:cNvGrpSpPr/>
          <p:nvPr/>
        </p:nvGrpSpPr>
        <p:grpSpPr>
          <a:xfrm>
            <a:off x="4469059" y="5015708"/>
            <a:ext cx="3347804" cy="670694"/>
            <a:chOff x="3292691" y="3066241"/>
            <a:chExt cx="3621456" cy="725517"/>
          </a:xfrm>
        </p:grpSpPr>
        <p:pic>
          <p:nvPicPr>
            <p:cNvPr id="58" name="圖片 57">
              <a:extLst>
                <a:ext uri="{FF2B5EF4-FFF2-40B4-BE49-F238E27FC236}">
                  <a16:creationId xmlns:a16="http://schemas.microsoft.com/office/drawing/2014/main" id="{60DD78B2-4DE6-4A8E-99B3-153105A5391A}"/>
                </a:ext>
              </a:extLst>
            </p:cNvPr>
            <p:cNvPicPr>
              <a:picLocks noChangeAspect="1"/>
            </p:cNvPicPr>
            <p:nvPr/>
          </p:nvPicPr>
          <p:blipFill>
            <a:blip r:embed="rId2"/>
            <a:stretch>
              <a:fillRect/>
            </a:stretch>
          </p:blipFill>
          <p:spPr>
            <a:xfrm>
              <a:off x="3368983" y="3066241"/>
              <a:ext cx="704178" cy="725517"/>
            </a:xfrm>
            <a:prstGeom prst="rect">
              <a:avLst/>
            </a:prstGeom>
          </p:spPr>
        </p:pic>
        <p:sp>
          <p:nvSpPr>
            <p:cNvPr id="59" name="文字方塊 58">
              <a:extLst>
                <a:ext uri="{FF2B5EF4-FFF2-40B4-BE49-F238E27FC236}">
                  <a16:creationId xmlns:a16="http://schemas.microsoft.com/office/drawing/2014/main" id="{53FF6B8A-95EE-40CE-9B46-88B2FAE5A5B0}"/>
                </a:ext>
              </a:extLst>
            </p:cNvPr>
            <p:cNvSpPr txBox="1"/>
            <p:nvPr/>
          </p:nvSpPr>
          <p:spPr>
            <a:xfrm>
              <a:off x="4211051" y="3167389"/>
              <a:ext cx="2703096" cy="565988"/>
            </a:xfrm>
            <a:prstGeom prst="rect">
              <a:avLst/>
            </a:prstGeom>
            <a:noFill/>
          </p:spPr>
          <p:txBody>
            <a:bodyPr wrap="square" rtlCol="0">
              <a:spAutoFit/>
            </a:bodyPr>
            <a:lstStyle/>
            <a:p>
              <a:r>
                <a:rPr lang="en-US" altLang="zh-TW" sz="2800" dirty="0">
                  <a:latin typeface="Helvetica" panose="020B0604020202020204" pitchFamily="34" charset="0"/>
                  <a:ea typeface="標楷體" panose="03000509000000000000" pitchFamily="65" charset="-120"/>
                  <a:cs typeface="Helvetica" panose="020B0604020202020204" pitchFamily="34" charset="0"/>
                </a:rPr>
                <a:t>Q&amp;A</a:t>
              </a:r>
              <a:endParaRPr lang="zh-TW" altLang="en-US" sz="2800" dirty="0">
                <a:latin typeface="Helvetica" panose="020B0604020202020204" pitchFamily="34" charset="0"/>
                <a:cs typeface="Helvetica" panose="020B0604020202020204" pitchFamily="34" charset="0"/>
              </a:endParaRPr>
            </a:p>
          </p:txBody>
        </p:sp>
        <p:sp>
          <p:nvSpPr>
            <p:cNvPr id="60" name="投影片編號版面配置區 3">
              <a:extLst>
                <a:ext uri="{FF2B5EF4-FFF2-40B4-BE49-F238E27FC236}">
                  <a16:creationId xmlns:a16="http://schemas.microsoft.com/office/drawing/2014/main" id="{85600068-6D6C-4B4A-A3C1-3B75BA0F0DE8}"/>
                </a:ext>
              </a:extLst>
            </p:cNvPr>
            <p:cNvSpPr txBox="1">
              <a:spLocks/>
            </p:cNvSpPr>
            <p:nvPr/>
          </p:nvSpPr>
          <p:spPr>
            <a:xfrm>
              <a:off x="3292691" y="3147261"/>
              <a:ext cx="856761" cy="563476"/>
            </a:xfrm>
            <a:prstGeom prst="rect">
              <a:avLst/>
            </a:prstGeom>
          </p:spPr>
          <p:txBody>
            <a:bodyPr vert="horz" lIns="91440" tIns="45720" rIns="91440" bIns="45720" rtlCol="0" anchor="ctr"/>
            <a:lstStyle>
              <a:defPPr>
                <a:defRPr lang="zh-TW"/>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6</a:t>
              </a:r>
              <a:endParaRPr lang="zh-TW" altLang="en-US" dirty="0"/>
            </a:p>
          </p:txBody>
        </p:sp>
      </p:grpSp>
    </p:spTree>
    <p:extLst>
      <p:ext uri="{BB962C8B-B14F-4D97-AF65-F5344CB8AC3E}">
        <p14:creationId xmlns:p14="http://schemas.microsoft.com/office/powerpoint/2010/main" val="254334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430FD5-97E9-4D39-91F5-FB1BB0B83FF7}"/>
              </a:ext>
            </a:extLst>
          </p:cNvPr>
          <p:cNvSpPr>
            <a:spLocks noGrp="1"/>
          </p:cNvSpPr>
          <p:nvPr>
            <p:ph idx="1"/>
          </p:nvPr>
        </p:nvSpPr>
        <p:spPr>
          <a:xfrm>
            <a:off x="838200" y="1831780"/>
            <a:ext cx="10515600" cy="4400551"/>
          </a:xfrm>
        </p:spPr>
        <p:txBody>
          <a:bodyPr>
            <a:normAutofit fontScale="92500"/>
          </a:bodyPr>
          <a:lstStyle/>
          <a:p>
            <a:pPr algn="l">
              <a:lnSpc>
                <a:spcPct val="150000"/>
              </a:lnSpc>
            </a:pPr>
            <a:r>
              <a:rPr lang="en-US" altLang="zh-TW" sz="1800" b="0" i="0" dirty="0">
                <a:solidFill>
                  <a:srgbClr val="0070C0"/>
                </a:solidFill>
                <a:effectLst/>
                <a:latin typeface="Helvetica" panose="020B0604020202020204" pitchFamily="34" charset="0"/>
                <a:cs typeface="Helvetica" panose="020B0604020202020204" pitchFamily="34" charset="0"/>
              </a:rPr>
              <a:t>Inverse preprocessing: </a:t>
            </a:r>
          </a:p>
          <a:p>
            <a:pPr marL="0" indent="0" algn="l">
              <a:lnSpc>
                <a:spcPct val="150000"/>
              </a:lnSpc>
              <a:buNone/>
            </a:pPr>
            <a:r>
              <a:rPr lang="en-US" altLang="zh-TW" sz="1800" b="0" i="0" dirty="0">
                <a:solidFill>
                  <a:srgbClr val="374151"/>
                </a:solidFill>
                <a:effectLst/>
                <a:latin typeface="Helvetica" panose="020B0604020202020204" pitchFamily="34" charset="0"/>
                <a:cs typeface="Helvetica" panose="020B0604020202020204" pitchFamily="34" charset="0"/>
              </a:rPr>
              <a:t>Mean addition: When performing inverse preprocessing on the model's predicted output, it is necessary to add back the previously subtracted mean value to restore the overall brightness of the image.</a:t>
            </a:r>
          </a:p>
          <a:p>
            <a:pPr marL="0" indent="0" algn="l">
              <a:lnSpc>
                <a:spcPct val="150000"/>
              </a:lnSpc>
              <a:buNone/>
            </a:pPr>
            <a:r>
              <a:rPr lang="en-US" altLang="zh-TW" sz="1800" b="0" i="0" dirty="0">
                <a:solidFill>
                  <a:srgbClr val="374151"/>
                </a:solidFill>
                <a:effectLst/>
                <a:latin typeface="Helvetica" panose="020B0604020202020204" pitchFamily="34" charset="0"/>
                <a:cs typeface="Helvetica" panose="020B0604020202020204" pitchFamily="34" charset="0"/>
              </a:rPr>
              <a:t>Inverse normalization: Reversing the normalization process on the pixel values of the predicted output, mapping the values back to the original range, such as [0, 255].</a:t>
            </a:r>
          </a:p>
          <a:p>
            <a:pPr marL="0" indent="0" algn="l">
              <a:lnSpc>
                <a:spcPct val="150000"/>
              </a:lnSpc>
              <a:buNone/>
            </a:pPr>
            <a:r>
              <a:rPr lang="en-US" altLang="zh-TW" sz="1800" b="0" i="0" dirty="0">
                <a:solidFill>
                  <a:srgbClr val="374151"/>
                </a:solidFill>
                <a:effectLst/>
                <a:latin typeface="Helvetica" panose="020B0604020202020204" pitchFamily="34" charset="0"/>
                <a:cs typeface="Helvetica" panose="020B0604020202020204" pitchFamily="34" charset="0"/>
              </a:rPr>
              <a:t>These preprocessing and inverse preprocessing steps ensure consistency between the model's input and output and help the model achieve better performance and accuracy in image processing. This approach can improve the interpretability of the model and ensure that the output results are visually understandable. Additionally, these steps contribute to maintaining numerical stability and preventing issues such as gradient explosions or vanishing gradients.</a:t>
            </a:r>
          </a:p>
        </p:txBody>
      </p:sp>
      <p:pic>
        <p:nvPicPr>
          <p:cNvPr id="7" name="圖片 6">
            <a:extLst>
              <a:ext uri="{FF2B5EF4-FFF2-40B4-BE49-F238E27FC236}">
                <a16:creationId xmlns:a16="http://schemas.microsoft.com/office/drawing/2014/main" id="{690F5D1C-ED27-4208-8BE2-45D20F86D091}"/>
              </a:ext>
            </a:extLst>
          </p:cNvPr>
          <p:cNvPicPr>
            <a:picLocks noChangeAspect="1"/>
          </p:cNvPicPr>
          <p:nvPr/>
        </p:nvPicPr>
        <p:blipFill>
          <a:blip r:embed="rId2"/>
          <a:stretch>
            <a:fillRect/>
          </a:stretch>
        </p:blipFill>
        <p:spPr>
          <a:xfrm>
            <a:off x="3781148" y="804672"/>
            <a:ext cx="7572652" cy="1376039"/>
          </a:xfrm>
          <a:prstGeom prst="rect">
            <a:avLst/>
          </a:prstGeom>
        </p:spPr>
      </p:pic>
      <p:sp>
        <p:nvSpPr>
          <p:cNvPr id="6" name="標題 1">
            <a:extLst>
              <a:ext uri="{FF2B5EF4-FFF2-40B4-BE49-F238E27FC236}">
                <a16:creationId xmlns:a16="http://schemas.microsoft.com/office/drawing/2014/main" id="{A4B8AE04-A1C1-4A63-B942-5F39DED59A3A}"/>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8" name="投影片編號版面配置區 1">
            <a:extLst>
              <a:ext uri="{FF2B5EF4-FFF2-40B4-BE49-F238E27FC236}">
                <a16:creationId xmlns:a16="http://schemas.microsoft.com/office/drawing/2014/main" id="{FE6C5B32-FDAE-4221-BCF3-67D4EB6ECE99}"/>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20</a:t>
            </a:fld>
            <a:endParaRPr lang="zh-TW" altLang="en-US" dirty="0"/>
          </a:p>
        </p:txBody>
      </p:sp>
    </p:spTree>
    <p:extLst>
      <p:ext uri="{BB962C8B-B14F-4D97-AF65-F5344CB8AC3E}">
        <p14:creationId xmlns:p14="http://schemas.microsoft.com/office/powerpoint/2010/main" val="409395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AB2B90C-A45F-4808-B0FF-34AB12A2FEB2}"/>
              </a:ext>
            </a:extLst>
          </p:cNvPr>
          <p:cNvSpPr>
            <a:spLocks noGrp="1"/>
          </p:cNvSpPr>
          <p:nvPr>
            <p:ph idx="1"/>
          </p:nvPr>
        </p:nvSpPr>
        <p:spPr>
          <a:xfrm>
            <a:off x="6779820" y="1411680"/>
            <a:ext cx="4691310" cy="4752975"/>
          </a:xfrm>
        </p:spPr>
        <p:txBody>
          <a:bodyPr>
            <a:normAutofit/>
          </a:bodyPr>
          <a:lstStyle/>
          <a:p>
            <a:pPr marL="0" indent="0">
              <a:lnSpc>
                <a:spcPct val="150000"/>
              </a:lnSpc>
              <a:buNone/>
            </a:pPr>
            <a:r>
              <a:rPr lang="en-US" altLang="zh-TW" b="0" dirty="0">
                <a:solidFill>
                  <a:srgbClr val="0070C0"/>
                </a:solidFill>
                <a:effectLst/>
                <a:latin typeface="Helvetica" panose="020B0604020202020204" pitchFamily="34" charset="0"/>
                <a:cs typeface="Helvetica" panose="020B0604020202020204" pitchFamily="34" charset="0"/>
              </a:rPr>
              <a:t>def gram_matrix(activations):</a:t>
            </a:r>
            <a:endParaRPr lang="en-US" altLang="zh-TW" b="0" i="0" dirty="0">
              <a:solidFill>
                <a:srgbClr val="0070C0"/>
              </a:solidFill>
              <a:effectLst/>
              <a:latin typeface="Helvetica" panose="020B0604020202020204" pitchFamily="34" charset="0"/>
              <a:cs typeface="Helvetica" panose="020B0604020202020204" pitchFamily="34" charset="0"/>
            </a:endParaRPr>
          </a:p>
          <a:p>
            <a:pPr marL="0" indent="0">
              <a:lnSpc>
                <a:spcPct val="150000"/>
              </a:lnSpc>
              <a:buNone/>
            </a:pPr>
            <a:r>
              <a:rPr lang="en-US" altLang="zh-TW" b="0" i="0" dirty="0">
                <a:effectLst/>
                <a:latin typeface="Helvetica" panose="020B0604020202020204" pitchFamily="34" charset="0"/>
                <a:cs typeface="Helvetica" panose="020B0604020202020204" pitchFamily="34" charset="0"/>
              </a:rPr>
              <a:t>The function is used to calculate the Gram matrix given the activations</a:t>
            </a:r>
          </a:p>
          <a:p>
            <a:pPr marL="0" indent="0">
              <a:lnSpc>
                <a:spcPct val="150000"/>
              </a:lnSpc>
              <a:buNone/>
            </a:pPr>
            <a:r>
              <a:rPr lang="en-US" altLang="zh-TW" b="0" i="0" dirty="0">
                <a:effectLst/>
                <a:latin typeface="Helvetica" panose="020B0604020202020204" pitchFamily="34" charset="0"/>
                <a:cs typeface="Helvetica" panose="020B0604020202020204" pitchFamily="34" charset="0"/>
              </a:rPr>
              <a:t>To perform normalization on the Gram matrix, you can divide each element by the number of pixels in each feature map. This will ensure that the values are normalized based on the size of each feature map.</a:t>
            </a:r>
            <a:endParaRPr lang="zh-TW" altLang="en-US" sz="3200" dirty="0">
              <a:latin typeface="Helvetica" panose="020B0604020202020204" pitchFamily="34" charset="0"/>
              <a:cs typeface="Helvetica" panose="020B0604020202020204" pitchFamily="34" charset="0"/>
            </a:endParaRPr>
          </a:p>
        </p:txBody>
      </p:sp>
      <p:pic>
        <p:nvPicPr>
          <p:cNvPr id="5" name="圖片 4">
            <a:extLst>
              <a:ext uri="{FF2B5EF4-FFF2-40B4-BE49-F238E27FC236}">
                <a16:creationId xmlns:a16="http://schemas.microsoft.com/office/drawing/2014/main" id="{95C848E8-CE53-4470-9123-AE8B85BB0407}"/>
              </a:ext>
            </a:extLst>
          </p:cNvPr>
          <p:cNvPicPr>
            <a:picLocks noChangeAspect="1"/>
          </p:cNvPicPr>
          <p:nvPr/>
        </p:nvPicPr>
        <p:blipFill rotWithShape="1">
          <a:blip r:embed="rId2"/>
          <a:srcRect l="52105" t="43776" r="30627" b="22379"/>
          <a:stretch/>
        </p:blipFill>
        <p:spPr>
          <a:xfrm>
            <a:off x="720870" y="2128037"/>
            <a:ext cx="5622780" cy="3320262"/>
          </a:xfrm>
          <a:prstGeom prst="rect">
            <a:avLst/>
          </a:prstGeom>
        </p:spPr>
      </p:pic>
      <p:sp>
        <p:nvSpPr>
          <p:cNvPr id="6" name="標題 1">
            <a:extLst>
              <a:ext uri="{FF2B5EF4-FFF2-40B4-BE49-F238E27FC236}">
                <a16:creationId xmlns:a16="http://schemas.microsoft.com/office/drawing/2014/main" id="{15726DCC-2E44-40A1-9545-C12D1D01C0CB}"/>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7" name="投影片編號版面配置區 1">
            <a:extLst>
              <a:ext uri="{FF2B5EF4-FFF2-40B4-BE49-F238E27FC236}">
                <a16:creationId xmlns:a16="http://schemas.microsoft.com/office/drawing/2014/main" id="{B219F894-CFF5-4C18-8D30-6735A64DB05C}"/>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21</a:t>
            </a:fld>
            <a:endParaRPr lang="zh-TW" altLang="en-US" dirty="0"/>
          </a:p>
        </p:txBody>
      </p:sp>
    </p:spTree>
    <p:extLst>
      <p:ext uri="{BB962C8B-B14F-4D97-AF65-F5344CB8AC3E}">
        <p14:creationId xmlns:p14="http://schemas.microsoft.com/office/powerpoint/2010/main" val="26811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2794CC-1211-4C2A-A5C6-2EEBAA99C9C0}"/>
              </a:ext>
            </a:extLst>
          </p:cNvPr>
          <p:cNvSpPr>
            <a:spLocks noGrp="1"/>
          </p:cNvSpPr>
          <p:nvPr>
            <p:ph type="title"/>
          </p:nvPr>
        </p:nvSpPr>
        <p:spPr>
          <a:xfrm>
            <a:off x="1008240" y="6255947"/>
            <a:ext cx="4501153" cy="488798"/>
          </a:xfrm>
        </p:spPr>
        <p:txBody>
          <a:bodyPr>
            <a:normAutofit/>
          </a:bodyPr>
          <a:lstStyle/>
          <a:p>
            <a:pPr algn="ctr"/>
            <a:r>
              <a:rPr lang="en-US" altLang="zh-TW" sz="2400" b="1" cap="none" dirty="0">
                <a:latin typeface="Helvetica" panose="020B0604020202020204" pitchFamily="34" charset="0"/>
                <a:cs typeface="Helvetica" panose="020B0604020202020204" pitchFamily="34" charset="0"/>
              </a:rPr>
              <a:t>Set parameters</a:t>
            </a:r>
            <a:endParaRPr lang="zh-TW" altLang="en-US" sz="2400" b="1" cap="none" dirty="0">
              <a:latin typeface="Helvetica" panose="020B0604020202020204" pitchFamily="34" charset="0"/>
              <a:cs typeface="Helvetica" panose="020B0604020202020204" pitchFamily="34" charset="0"/>
            </a:endParaRPr>
          </a:p>
        </p:txBody>
      </p:sp>
      <p:sp>
        <p:nvSpPr>
          <p:cNvPr id="3" name="內容版面配置區 2">
            <a:extLst>
              <a:ext uri="{FF2B5EF4-FFF2-40B4-BE49-F238E27FC236}">
                <a16:creationId xmlns:a16="http://schemas.microsoft.com/office/drawing/2014/main" id="{510C29C7-30CC-45F6-A768-8DE6E95E3187}"/>
              </a:ext>
            </a:extLst>
          </p:cNvPr>
          <p:cNvSpPr>
            <a:spLocks noGrp="1"/>
          </p:cNvSpPr>
          <p:nvPr>
            <p:ph idx="1"/>
          </p:nvPr>
        </p:nvSpPr>
        <p:spPr>
          <a:xfrm>
            <a:off x="5798985" y="6304561"/>
            <a:ext cx="5170766" cy="391569"/>
          </a:xfrm>
        </p:spPr>
        <p:txBody>
          <a:bodyPr>
            <a:normAutofit lnSpcReduction="10000"/>
          </a:bodyPr>
          <a:lstStyle/>
          <a:p>
            <a:pPr marL="0" indent="0" algn="ctr">
              <a:buNone/>
            </a:pPr>
            <a:r>
              <a:rPr lang="en-US" altLang="zh-TW" sz="2400" b="1" dirty="0"/>
              <a:t>Run stylisation and save results</a:t>
            </a:r>
            <a:endParaRPr lang="zh-TW" altLang="en-US" sz="2400" b="1" dirty="0"/>
          </a:p>
        </p:txBody>
      </p:sp>
      <p:pic>
        <p:nvPicPr>
          <p:cNvPr id="5" name="圖片 4">
            <a:extLst>
              <a:ext uri="{FF2B5EF4-FFF2-40B4-BE49-F238E27FC236}">
                <a16:creationId xmlns:a16="http://schemas.microsoft.com/office/drawing/2014/main" id="{844152C2-D485-44C2-A23E-C4A42F86D29B}"/>
              </a:ext>
            </a:extLst>
          </p:cNvPr>
          <p:cNvPicPr>
            <a:picLocks noChangeAspect="1"/>
          </p:cNvPicPr>
          <p:nvPr/>
        </p:nvPicPr>
        <p:blipFill rotWithShape="1">
          <a:blip r:embed="rId2"/>
          <a:srcRect l="52500" t="9275" r="24540" b="7075"/>
          <a:stretch/>
        </p:blipFill>
        <p:spPr>
          <a:xfrm>
            <a:off x="1008239" y="1170772"/>
            <a:ext cx="4501154" cy="4940954"/>
          </a:xfrm>
          <a:prstGeom prst="rect">
            <a:avLst/>
          </a:prstGeom>
        </p:spPr>
      </p:pic>
      <p:pic>
        <p:nvPicPr>
          <p:cNvPr id="7" name="圖片 6">
            <a:extLst>
              <a:ext uri="{FF2B5EF4-FFF2-40B4-BE49-F238E27FC236}">
                <a16:creationId xmlns:a16="http://schemas.microsoft.com/office/drawing/2014/main" id="{415FF591-4611-4C0A-B7A4-1C99B58F2D1A}"/>
              </a:ext>
            </a:extLst>
          </p:cNvPr>
          <p:cNvPicPr>
            <a:picLocks noChangeAspect="1"/>
          </p:cNvPicPr>
          <p:nvPr/>
        </p:nvPicPr>
        <p:blipFill rotWithShape="1">
          <a:blip r:embed="rId3"/>
          <a:srcRect l="51709" t="9277" r="21681" b="6222"/>
          <a:stretch/>
        </p:blipFill>
        <p:spPr>
          <a:xfrm>
            <a:off x="5798985" y="1170771"/>
            <a:ext cx="5170767" cy="4940954"/>
          </a:xfrm>
          <a:prstGeom prst="rect">
            <a:avLst/>
          </a:prstGeom>
        </p:spPr>
      </p:pic>
      <p:sp>
        <p:nvSpPr>
          <p:cNvPr id="6" name="標題 1">
            <a:extLst>
              <a:ext uri="{FF2B5EF4-FFF2-40B4-BE49-F238E27FC236}">
                <a16:creationId xmlns:a16="http://schemas.microsoft.com/office/drawing/2014/main" id="{ABE553F2-45CE-4668-96B2-3B96F025D6E0}"/>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
        <p:nvSpPr>
          <p:cNvPr id="8" name="投影片編號版面配置區 1">
            <a:extLst>
              <a:ext uri="{FF2B5EF4-FFF2-40B4-BE49-F238E27FC236}">
                <a16:creationId xmlns:a16="http://schemas.microsoft.com/office/drawing/2014/main" id="{050E2603-2576-4046-9A32-A5C0363686DD}"/>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22</a:t>
            </a:fld>
            <a:endParaRPr lang="zh-TW" altLang="en-US" dirty="0"/>
          </a:p>
        </p:txBody>
      </p:sp>
    </p:spTree>
    <p:extLst>
      <p:ext uri="{BB962C8B-B14F-4D97-AF65-F5344CB8AC3E}">
        <p14:creationId xmlns:p14="http://schemas.microsoft.com/office/powerpoint/2010/main" val="208410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D01-463F-D6F3-EF67-211422896D6C}"/>
              </a:ext>
            </a:extLst>
          </p:cNvPr>
          <p:cNvSpPr>
            <a:spLocks noGrp="1"/>
          </p:cNvSpPr>
          <p:nvPr>
            <p:ph type="title"/>
          </p:nvPr>
        </p:nvSpPr>
        <p:spPr/>
        <p:txBody>
          <a:bodyPr>
            <a:normAutofit/>
          </a:bodyPr>
          <a:lstStyle/>
          <a:p>
            <a:r>
              <a:rPr lang="en-US" altLang="zh-TW" sz="7200" dirty="0">
                <a:latin typeface="STHupo" panose="02010800040101010101" pitchFamily="2" charset="-122"/>
                <a:ea typeface="STHupo" panose="02010800040101010101" pitchFamily="2" charset="-122"/>
                <a:cs typeface="Times New Roman" panose="02020603050405020304" pitchFamily="18" charset="0"/>
              </a:rPr>
              <a:t>show</a:t>
            </a:r>
            <a:endParaRPr lang="zh-TW" altLang="en-US" sz="7200" dirty="0">
              <a:latin typeface="STHupo" panose="02010800040101010101" pitchFamily="2" charset="-122"/>
              <a:ea typeface="STHupo" panose="02010800040101010101" pitchFamily="2" charset="-122"/>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r>
              <a:rPr lang="en-US" altLang="zh-TW" dirty="0"/>
              <a:t>4</a:t>
            </a:r>
            <a:endParaRPr lang="zh-TW" altLang="en-US" dirty="0"/>
          </a:p>
        </p:txBody>
      </p:sp>
    </p:spTree>
    <p:extLst>
      <p:ext uri="{BB962C8B-B14F-4D97-AF65-F5344CB8AC3E}">
        <p14:creationId xmlns:p14="http://schemas.microsoft.com/office/powerpoint/2010/main" val="383520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F015074-1350-48DB-8D71-E80765DEB126}"/>
              </a:ext>
            </a:extLst>
          </p:cNvPr>
          <p:cNvPicPr>
            <a:picLocks noChangeAspect="1"/>
          </p:cNvPicPr>
          <p:nvPr/>
        </p:nvPicPr>
        <p:blipFill rotWithShape="1">
          <a:blip r:embed="rId2"/>
          <a:srcRect l="10408" t="23376" r="60516" b="12171"/>
          <a:stretch/>
        </p:blipFill>
        <p:spPr>
          <a:xfrm>
            <a:off x="4429125" y="3007296"/>
            <a:ext cx="5162550" cy="3448050"/>
          </a:xfrm>
          <a:prstGeom prst="rect">
            <a:avLst/>
          </a:prstGeom>
        </p:spPr>
      </p:pic>
      <p:sp>
        <p:nvSpPr>
          <p:cNvPr id="6" name="標題 1">
            <a:extLst>
              <a:ext uri="{FF2B5EF4-FFF2-40B4-BE49-F238E27FC236}">
                <a16:creationId xmlns:a16="http://schemas.microsoft.com/office/drawing/2014/main" id="{DD4125DC-3F28-4B72-AFA1-E42AADA2A37F}"/>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Bauhaus 93" panose="04030905020B02020C02" pitchFamily="82" charset="0"/>
                <a:ea typeface="標楷體" panose="03000509000000000000" pitchFamily="65" charset="-120"/>
              </a:rPr>
              <a:t>Show</a:t>
            </a:r>
            <a:endParaRPr lang="zh-TW" altLang="en-US" sz="3600" dirty="0">
              <a:latin typeface="Bauhaus 93" panose="04030905020B02020C02" pitchFamily="82" charset="0"/>
              <a:ea typeface="標楷體" panose="03000509000000000000" pitchFamily="65" charset="-120"/>
            </a:endParaRPr>
          </a:p>
        </p:txBody>
      </p:sp>
      <p:pic>
        <p:nvPicPr>
          <p:cNvPr id="7" name="圖片 6">
            <a:extLst>
              <a:ext uri="{FF2B5EF4-FFF2-40B4-BE49-F238E27FC236}">
                <a16:creationId xmlns:a16="http://schemas.microsoft.com/office/drawing/2014/main" id="{C064FF61-9F98-4EA9-803F-44F7692E24A6}"/>
              </a:ext>
            </a:extLst>
          </p:cNvPr>
          <p:cNvPicPr>
            <a:picLocks noChangeAspect="1"/>
          </p:cNvPicPr>
          <p:nvPr/>
        </p:nvPicPr>
        <p:blipFill rotWithShape="1">
          <a:blip r:embed="rId2"/>
          <a:srcRect l="52734" t="22515" r="33985" b="10588"/>
          <a:stretch/>
        </p:blipFill>
        <p:spPr>
          <a:xfrm>
            <a:off x="789866" y="1283790"/>
            <a:ext cx="3351127" cy="5085831"/>
          </a:xfrm>
          <a:prstGeom prst="rect">
            <a:avLst/>
          </a:prstGeom>
        </p:spPr>
      </p:pic>
      <p:sp>
        <p:nvSpPr>
          <p:cNvPr id="8" name="投影片編號版面配置區 1">
            <a:extLst>
              <a:ext uri="{FF2B5EF4-FFF2-40B4-BE49-F238E27FC236}">
                <a16:creationId xmlns:a16="http://schemas.microsoft.com/office/drawing/2014/main" id="{A2C585EA-E023-4D86-8409-F6C87F376035}"/>
              </a:ext>
            </a:extLst>
          </p:cNvPr>
          <p:cNvSpPr>
            <a:spLocks noGrp="1"/>
          </p:cNvSpPr>
          <p:nvPr>
            <p:ph type="sldNum" sz="quarter" idx="12"/>
          </p:nvPr>
        </p:nvSpPr>
        <p:spPr>
          <a:xfrm>
            <a:off x="11311128" y="6272784"/>
            <a:ext cx="640080" cy="365125"/>
          </a:xfrm>
        </p:spPr>
        <p:txBody>
          <a:bodyPr/>
          <a:lstStyle/>
          <a:p>
            <a:fld id="{51B60E87-7B2F-4408-B32A-2FCA83F8D01E}" type="slidenum">
              <a:rPr lang="zh-TW" altLang="en-US" smtClean="0"/>
              <a:t>24</a:t>
            </a:fld>
            <a:endParaRPr lang="zh-TW" altLang="en-US" dirty="0"/>
          </a:p>
        </p:txBody>
      </p:sp>
      <p:pic>
        <p:nvPicPr>
          <p:cNvPr id="9" name="圖片 8">
            <a:extLst>
              <a:ext uri="{FF2B5EF4-FFF2-40B4-BE49-F238E27FC236}">
                <a16:creationId xmlns:a16="http://schemas.microsoft.com/office/drawing/2014/main" id="{3A9833FB-03B0-4818-9BB8-AD97B8FEEA71}"/>
              </a:ext>
            </a:extLst>
          </p:cNvPr>
          <p:cNvPicPr>
            <a:picLocks noChangeAspect="1"/>
          </p:cNvPicPr>
          <p:nvPr/>
        </p:nvPicPr>
        <p:blipFill rotWithShape="1">
          <a:blip r:embed="rId2"/>
          <a:srcRect l="53487" t="66623" r="39390" b="15546"/>
          <a:stretch/>
        </p:blipFill>
        <p:spPr>
          <a:xfrm>
            <a:off x="7167511" y="430617"/>
            <a:ext cx="4545519" cy="3428620"/>
          </a:xfrm>
          <a:prstGeom prst="rect">
            <a:avLst/>
          </a:prstGeom>
        </p:spPr>
      </p:pic>
    </p:spTree>
    <p:extLst>
      <p:ext uri="{BB962C8B-B14F-4D97-AF65-F5344CB8AC3E}">
        <p14:creationId xmlns:p14="http://schemas.microsoft.com/office/powerpoint/2010/main" val="1994481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5860FF5-66CD-42D1-B386-6E1207B6F038}"/>
              </a:ext>
            </a:extLst>
          </p:cNvPr>
          <p:cNvSpPr>
            <a:spLocks noGrp="1"/>
          </p:cNvSpPr>
          <p:nvPr>
            <p:ph type="sldNum" sz="quarter" idx="12"/>
          </p:nvPr>
        </p:nvSpPr>
        <p:spPr/>
        <p:txBody>
          <a:bodyPr/>
          <a:lstStyle/>
          <a:p>
            <a:fld id="{51B60E87-7B2F-4408-B32A-2FCA83F8D01E}" type="slidenum">
              <a:rPr lang="zh-TW" altLang="en-US" smtClean="0"/>
              <a:t>25</a:t>
            </a:fld>
            <a:endParaRPr lang="zh-TW" altLang="en-US"/>
          </a:p>
        </p:txBody>
      </p:sp>
      <p:pic>
        <p:nvPicPr>
          <p:cNvPr id="3" name="圖片 2">
            <a:extLst>
              <a:ext uri="{FF2B5EF4-FFF2-40B4-BE49-F238E27FC236}">
                <a16:creationId xmlns:a16="http://schemas.microsoft.com/office/drawing/2014/main" id="{0B078B09-05B1-4A26-843A-DD8862FBA3A5}"/>
              </a:ext>
            </a:extLst>
          </p:cNvPr>
          <p:cNvPicPr>
            <a:picLocks noChangeAspect="1"/>
          </p:cNvPicPr>
          <p:nvPr/>
        </p:nvPicPr>
        <p:blipFill>
          <a:blip r:embed="rId2"/>
          <a:stretch>
            <a:fillRect/>
          </a:stretch>
        </p:blipFill>
        <p:spPr>
          <a:xfrm>
            <a:off x="6222301" y="2706400"/>
            <a:ext cx="5194935" cy="3566384"/>
          </a:xfrm>
          <a:prstGeom prst="rect">
            <a:avLst/>
          </a:prstGeom>
        </p:spPr>
      </p:pic>
      <p:sp>
        <p:nvSpPr>
          <p:cNvPr id="4" name="標題 1">
            <a:extLst>
              <a:ext uri="{FF2B5EF4-FFF2-40B4-BE49-F238E27FC236}">
                <a16:creationId xmlns:a16="http://schemas.microsoft.com/office/drawing/2014/main" id="{65F47CC2-33A6-4170-B6E9-7DD3EA5C8B4B}"/>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Bauhaus 93" panose="04030905020B02020C02" pitchFamily="82" charset="0"/>
                <a:ea typeface="標楷體" panose="03000509000000000000" pitchFamily="65" charset="-120"/>
              </a:rPr>
              <a:t>Show</a:t>
            </a:r>
            <a:endParaRPr lang="zh-TW" altLang="en-US" sz="3600" dirty="0">
              <a:latin typeface="Bauhaus 93" panose="04030905020B02020C02" pitchFamily="82" charset="0"/>
              <a:ea typeface="標楷體" panose="03000509000000000000" pitchFamily="65" charset="-120"/>
            </a:endParaRPr>
          </a:p>
        </p:txBody>
      </p:sp>
      <p:sp>
        <p:nvSpPr>
          <p:cNvPr id="11" name="文字方塊 10">
            <a:extLst>
              <a:ext uri="{FF2B5EF4-FFF2-40B4-BE49-F238E27FC236}">
                <a16:creationId xmlns:a16="http://schemas.microsoft.com/office/drawing/2014/main" id="{413D589A-6666-44E0-80E6-DE3A3D10834C}"/>
              </a:ext>
            </a:extLst>
          </p:cNvPr>
          <p:cNvSpPr txBox="1"/>
          <p:nvPr/>
        </p:nvSpPr>
        <p:spPr>
          <a:xfrm>
            <a:off x="19050" y="1299401"/>
            <a:ext cx="11427333" cy="1524007"/>
          </a:xfrm>
          <a:prstGeom prst="rect">
            <a:avLst/>
          </a:prstGeom>
          <a:noFill/>
        </p:spPr>
        <p:txBody>
          <a:bodyPr wrap="square">
            <a:spAutoFit/>
          </a:bodyPr>
          <a:lstStyle/>
          <a:p>
            <a:pPr marL="742950" lvl="1" indent="-285750">
              <a:lnSpc>
                <a:spcPct val="150000"/>
              </a:lnSpc>
              <a:buClr>
                <a:srgbClr val="C00000"/>
              </a:buClr>
              <a:buFont typeface="Arial" panose="020B0604020202020204" pitchFamily="34" charset="0"/>
              <a:buChar char="•"/>
            </a:pPr>
            <a:r>
              <a:rPr lang="en-US" altLang="zh-TW" sz="1600" dirty="0">
                <a:latin typeface="Helvetica" panose="020B0604020202020204" pitchFamily="34" charset="0"/>
                <a:cs typeface="Helvetica" panose="020B0604020202020204" pitchFamily="34" charset="0"/>
              </a:rPr>
              <a:t>Convolutional Neural Networks</a:t>
            </a:r>
          </a:p>
          <a:p>
            <a:pPr marL="1200150" lvl="2" indent="-285750">
              <a:lnSpc>
                <a:spcPct val="150000"/>
              </a:lnSpc>
              <a:buClr>
                <a:srgbClr val="C00000"/>
              </a:buClr>
              <a:buFont typeface="Arial" panose="020B0604020202020204" pitchFamily="34" charset="0"/>
              <a:buChar char="•"/>
            </a:pPr>
            <a:r>
              <a:rPr lang="en-US" altLang="zh-TW" sz="1600" dirty="0">
                <a:latin typeface="Helvetica" panose="020B0604020202020204" pitchFamily="34" charset="0"/>
                <a:cs typeface="Helvetica" panose="020B0604020202020204" pitchFamily="34" charset="0"/>
              </a:rPr>
              <a:t>The class of Deep Neural Networks that are most powerful in image processing tasks are called Convolutional Neural Networks. Convolutional Neural Networks consist of layers of small computational units that process visual information hierarchically in a feed-forward manner. </a:t>
            </a:r>
          </a:p>
        </p:txBody>
      </p:sp>
      <p:sp>
        <p:nvSpPr>
          <p:cNvPr id="13" name="文字方塊 12">
            <a:extLst>
              <a:ext uri="{FF2B5EF4-FFF2-40B4-BE49-F238E27FC236}">
                <a16:creationId xmlns:a16="http://schemas.microsoft.com/office/drawing/2014/main" id="{2408A1FB-107E-4331-ADDC-37FDB8A8320B}"/>
              </a:ext>
            </a:extLst>
          </p:cNvPr>
          <p:cNvSpPr txBox="1"/>
          <p:nvPr/>
        </p:nvSpPr>
        <p:spPr>
          <a:xfrm>
            <a:off x="0" y="2823408"/>
            <a:ext cx="6222301" cy="3739998"/>
          </a:xfrm>
          <a:prstGeom prst="rect">
            <a:avLst/>
          </a:prstGeom>
          <a:noFill/>
        </p:spPr>
        <p:txBody>
          <a:bodyPr wrap="square">
            <a:spAutoFit/>
          </a:bodyPr>
          <a:lstStyle/>
          <a:p>
            <a:pPr marL="742950" lvl="1" indent="-285750">
              <a:lnSpc>
                <a:spcPct val="150000"/>
              </a:lnSpc>
              <a:buClr>
                <a:srgbClr val="C00000"/>
              </a:buClr>
              <a:buFont typeface="Arial" panose="020B0604020202020204" pitchFamily="34" charset="0"/>
              <a:buChar char="•"/>
            </a:pPr>
            <a:r>
              <a:rPr lang="en-US" altLang="zh-TW" sz="1600" dirty="0">
                <a:latin typeface="Helvetica" panose="020B0604020202020204" pitchFamily="34" charset="0"/>
                <a:cs typeface="Helvetica" panose="020B0604020202020204" pitchFamily="34" charset="0"/>
              </a:rPr>
              <a:t>Content reconstructions</a:t>
            </a:r>
          </a:p>
          <a:p>
            <a:pPr marL="1200150" lvl="2" indent="-285750">
              <a:lnSpc>
                <a:spcPct val="150000"/>
              </a:lnSpc>
              <a:buClr>
                <a:srgbClr val="C00000"/>
              </a:buClr>
              <a:buFont typeface="Arial" panose="020B0604020202020204" pitchFamily="34" charset="0"/>
              <a:buChar char="•"/>
            </a:pPr>
            <a:r>
              <a:rPr lang="en-US" altLang="zh-TW" sz="1600" dirty="0">
                <a:latin typeface="Helvetica" panose="020B0604020202020204" pitchFamily="34" charset="0"/>
                <a:cs typeface="Helvetica" panose="020B0604020202020204" pitchFamily="34" charset="0"/>
              </a:rPr>
              <a:t>Higher layers in the network capture the high-level content in terms of objects and their arrangement in the input image but do not constrain the exact pixel values of the reconstruction.</a:t>
            </a:r>
          </a:p>
          <a:p>
            <a:pPr marL="742950" lvl="1" indent="-285750">
              <a:lnSpc>
                <a:spcPct val="150000"/>
              </a:lnSpc>
              <a:buClr>
                <a:srgbClr val="C00000"/>
              </a:buClr>
              <a:buFont typeface="Arial" panose="020B0604020202020204" pitchFamily="34" charset="0"/>
              <a:buChar char="•"/>
            </a:pPr>
            <a:r>
              <a:rPr lang="en-US" altLang="zh-TW" sz="1600" dirty="0">
                <a:latin typeface="Helvetica" panose="020B0604020202020204" pitchFamily="34" charset="0"/>
                <a:cs typeface="Helvetica" panose="020B0604020202020204" pitchFamily="34" charset="0"/>
              </a:rPr>
              <a:t>Style reconstructions</a:t>
            </a:r>
          </a:p>
          <a:p>
            <a:pPr marL="1200150" lvl="2" indent="-285750">
              <a:lnSpc>
                <a:spcPct val="150000"/>
              </a:lnSpc>
              <a:buClr>
                <a:srgbClr val="C00000"/>
              </a:buClr>
              <a:buFont typeface="Arial" panose="020B0604020202020204" pitchFamily="34" charset="0"/>
              <a:buChar char="•"/>
            </a:pPr>
            <a:r>
              <a:rPr lang="en-US" altLang="zh-TW" sz="1600" dirty="0" err="1">
                <a:latin typeface="Helvetica" panose="020B0604020202020204" pitchFamily="34" charset="0"/>
                <a:cs typeface="Helvetica" panose="020B0604020202020204" pitchFamily="34" charset="0"/>
              </a:rPr>
              <a:t>Visualise</a:t>
            </a:r>
            <a:r>
              <a:rPr lang="en-US" altLang="zh-TW" sz="1600" dirty="0">
                <a:latin typeface="Helvetica" panose="020B0604020202020204" pitchFamily="34" charset="0"/>
                <a:cs typeface="Helvetica" panose="020B0604020202020204" pitchFamily="34" charset="0"/>
              </a:rPr>
              <a:t> the information captured by these style feature spaces built on different layers of the network by constructing an image that matches the style representation of a given input image</a:t>
            </a:r>
          </a:p>
        </p:txBody>
      </p:sp>
    </p:spTree>
    <p:extLst>
      <p:ext uri="{BB962C8B-B14F-4D97-AF65-F5344CB8AC3E}">
        <p14:creationId xmlns:p14="http://schemas.microsoft.com/office/powerpoint/2010/main" val="179155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5860FF5-66CD-42D1-B386-6E1207B6F038}"/>
              </a:ext>
            </a:extLst>
          </p:cNvPr>
          <p:cNvSpPr>
            <a:spLocks noGrp="1"/>
          </p:cNvSpPr>
          <p:nvPr>
            <p:ph type="sldNum" sz="quarter" idx="12"/>
          </p:nvPr>
        </p:nvSpPr>
        <p:spPr/>
        <p:txBody>
          <a:bodyPr/>
          <a:lstStyle/>
          <a:p>
            <a:fld id="{51B60E87-7B2F-4408-B32A-2FCA83F8D01E}" type="slidenum">
              <a:rPr lang="zh-TW" altLang="en-US" smtClean="0"/>
              <a:t>26</a:t>
            </a:fld>
            <a:endParaRPr lang="zh-TW" altLang="en-US"/>
          </a:p>
        </p:txBody>
      </p:sp>
      <p:sp>
        <p:nvSpPr>
          <p:cNvPr id="4" name="標題 1">
            <a:extLst>
              <a:ext uri="{FF2B5EF4-FFF2-40B4-BE49-F238E27FC236}">
                <a16:creationId xmlns:a16="http://schemas.microsoft.com/office/drawing/2014/main" id="{65F47CC2-33A6-4170-B6E9-7DD3EA5C8B4B}"/>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Bauhaus 93" panose="04030905020B02020C02" pitchFamily="82" charset="0"/>
                <a:ea typeface="標楷體" panose="03000509000000000000" pitchFamily="65" charset="-120"/>
              </a:rPr>
              <a:t>Show</a:t>
            </a:r>
            <a:endParaRPr lang="zh-TW" altLang="en-US" sz="3600" dirty="0">
              <a:latin typeface="Bauhaus 93" panose="04030905020B02020C02" pitchFamily="82" charset="0"/>
              <a:ea typeface="標楷體" panose="03000509000000000000" pitchFamily="65" charset="-120"/>
            </a:endParaRPr>
          </a:p>
        </p:txBody>
      </p:sp>
      <p:grpSp>
        <p:nvGrpSpPr>
          <p:cNvPr id="5" name="群組 4">
            <a:extLst>
              <a:ext uri="{FF2B5EF4-FFF2-40B4-BE49-F238E27FC236}">
                <a16:creationId xmlns:a16="http://schemas.microsoft.com/office/drawing/2014/main" id="{0644CBDB-3E6A-4CBD-B913-443186F3BBDF}"/>
              </a:ext>
            </a:extLst>
          </p:cNvPr>
          <p:cNvGrpSpPr/>
          <p:nvPr/>
        </p:nvGrpSpPr>
        <p:grpSpPr>
          <a:xfrm>
            <a:off x="2691071" y="2950147"/>
            <a:ext cx="6809857" cy="3505199"/>
            <a:chOff x="2236297" y="2204936"/>
            <a:chExt cx="8258974" cy="4201453"/>
          </a:xfrm>
        </p:grpSpPr>
        <p:pic>
          <p:nvPicPr>
            <p:cNvPr id="6" name="圖片 5">
              <a:extLst>
                <a:ext uri="{FF2B5EF4-FFF2-40B4-BE49-F238E27FC236}">
                  <a16:creationId xmlns:a16="http://schemas.microsoft.com/office/drawing/2014/main" id="{79F80FC9-AED8-46F8-8BB7-DCC72AA7C884}"/>
                </a:ext>
              </a:extLst>
            </p:cNvPr>
            <p:cNvPicPr>
              <a:picLocks noChangeAspect="1"/>
            </p:cNvPicPr>
            <p:nvPr/>
          </p:nvPicPr>
          <p:blipFill>
            <a:blip r:embed="rId3"/>
            <a:stretch>
              <a:fillRect/>
            </a:stretch>
          </p:blipFill>
          <p:spPr>
            <a:xfrm>
              <a:off x="2236297" y="2204936"/>
              <a:ext cx="2678603" cy="4148506"/>
            </a:xfrm>
            <a:prstGeom prst="rect">
              <a:avLst/>
            </a:prstGeom>
          </p:spPr>
        </p:pic>
        <p:pic>
          <p:nvPicPr>
            <p:cNvPr id="7" name="圖片 6">
              <a:extLst>
                <a:ext uri="{FF2B5EF4-FFF2-40B4-BE49-F238E27FC236}">
                  <a16:creationId xmlns:a16="http://schemas.microsoft.com/office/drawing/2014/main" id="{F2DF7071-828C-4CAE-A2E5-A2EC51B2BA41}"/>
                </a:ext>
              </a:extLst>
            </p:cNvPr>
            <p:cNvPicPr>
              <a:picLocks noChangeAspect="1"/>
            </p:cNvPicPr>
            <p:nvPr/>
          </p:nvPicPr>
          <p:blipFill>
            <a:blip r:embed="rId4"/>
            <a:stretch>
              <a:fillRect/>
            </a:stretch>
          </p:blipFill>
          <p:spPr>
            <a:xfrm>
              <a:off x="5122375" y="2204936"/>
              <a:ext cx="2633891" cy="4148506"/>
            </a:xfrm>
            <a:prstGeom prst="rect">
              <a:avLst/>
            </a:prstGeom>
          </p:spPr>
        </p:pic>
        <p:pic>
          <p:nvPicPr>
            <p:cNvPr id="8" name="圖片 7">
              <a:extLst>
                <a:ext uri="{FF2B5EF4-FFF2-40B4-BE49-F238E27FC236}">
                  <a16:creationId xmlns:a16="http://schemas.microsoft.com/office/drawing/2014/main" id="{FAF4264E-5348-42DB-A253-06EB1A5805C6}"/>
                </a:ext>
              </a:extLst>
            </p:cNvPr>
            <p:cNvPicPr>
              <a:picLocks noChangeAspect="1"/>
            </p:cNvPicPr>
            <p:nvPr/>
          </p:nvPicPr>
          <p:blipFill>
            <a:blip r:embed="rId5"/>
            <a:stretch>
              <a:fillRect/>
            </a:stretch>
          </p:blipFill>
          <p:spPr>
            <a:xfrm>
              <a:off x="7762531" y="2204937"/>
              <a:ext cx="2685115" cy="2024164"/>
            </a:xfrm>
            <a:prstGeom prst="rect">
              <a:avLst/>
            </a:prstGeom>
          </p:spPr>
        </p:pic>
        <p:pic>
          <p:nvPicPr>
            <p:cNvPr id="9" name="圖片 8">
              <a:extLst>
                <a:ext uri="{FF2B5EF4-FFF2-40B4-BE49-F238E27FC236}">
                  <a16:creationId xmlns:a16="http://schemas.microsoft.com/office/drawing/2014/main" id="{E6E8F828-ABD4-40B1-8AC5-1FADF18E61E0}"/>
                </a:ext>
              </a:extLst>
            </p:cNvPr>
            <p:cNvPicPr>
              <a:picLocks noChangeAspect="1"/>
            </p:cNvPicPr>
            <p:nvPr/>
          </p:nvPicPr>
          <p:blipFill>
            <a:blip r:embed="rId6"/>
            <a:stretch>
              <a:fillRect/>
            </a:stretch>
          </p:blipFill>
          <p:spPr>
            <a:xfrm>
              <a:off x="7739860" y="4313336"/>
              <a:ext cx="2755411" cy="2093053"/>
            </a:xfrm>
            <a:prstGeom prst="rect">
              <a:avLst/>
            </a:prstGeom>
          </p:spPr>
        </p:pic>
      </p:grpSp>
      <p:sp>
        <p:nvSpPr>
          <p:cNvPr id="11" name="文字方塊 10">
            <a:extLst>
              <a:ext uri="{FF2B5EF4-FFF2-40B4-BE49-F238E27FC236}">
                <a16:creationId xmlns:a16="http://schemas.microsoft.com/office/drawing/2014/main" id="{6CB85B64-5F6F-4843-9ACC-CD328C4C7E13}"/>
              </a:ext>
            </a:extLst>
          </p:cNvPr>
          <p:cNvSpPr txBox="1"/>
          <p:nvPr/>
        </p:nvSpPr>
        <p:spPr>
          <a:xfrm>
            <a:off x="831724" y="1343759"/>
            <a:ext cx="10448924" cy="1287532"/>
          </a:xfrm>
          <a:prstGeom prst="rect">
            <a:avLst/>
          </a:prstGeom>
          <a:noFill/>
        </p:spPr>
        <p:txBody>
          <a:bodyPr wrap="square">
            <a:spAutoFit/>
          </a:bodyPr>
          <a:lstStyle/>
          <a:p>
            <a:pPr lvl="1">
              <a:lnSpc>
                <a:spcPct val="150000"/>
              </a:lnSpc>
            </a:pPr>
            <a:r>
              <a:rPr lang="en-US" altLang="zh-TW" dirty="0">
                <a:latin typeface="Helvetica" panose="020B0604020202020204" pitchFamily="34" charset="0"/>
                <a:cs typeface="Helvetica" panose="020B0604020202020204" pitchFamily="34" charset="0"/>
              </a:rPr>
              <a:t>The key finding of this paper is that the representations of content and style in the Convolutional Neural Network are separable. That is, we can manipulate both representations independently to produce new, perceptually meaningful images</a:t>
            </a:r>
          </a:p>
        </p:txBody>
      </p:sp>
    </p:spTree>
    <p:extLst>
      <p:ext uri="{BB962C8B-B14F-4D97-AF65-F5344CB8AC3E}">
        <p14:creationId xmlns:p14="http://schemas.microsoft.com/office/powerpoint/2010/main" val="253762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83E084D-B2F1-48DF-AB5C-100D105A7C97}"/>
              </a:ext>
            </a:extLst>
          </p:cNvPr>
          <p:cNvSpPr>
            <a:spLocks noGrp="1"/>
          </p:cNvSpPr>
          <p:nvPr>
            <p:ph type="sldNum" sz="quarter" idx="12"/>
          </p:nvPr>
        </p:nvSpPr>
        <p:spPr/>
        <p:txBody>
          <a:bodyPr/>
          <a:lstStyle/>
          <a:p>
            <a:fld id="{51B60E87-7B2F-4408-B32A-2FCA83F8D01E}" type="slidenum">
              <a:rPr lang="zh-TW" altLang="en-US" smtClean="0"/>
              <a:t>27</a:t>
            </a:fld>
            <a:endParaRPr lang="zh-TW" altLang="en-US"/>
          </a:p>
        </p:txBody>
      </p:sp>
      <p:sp>
        <p:nvSpPr>
          <p:cNvPr id="4" name="文字方塊 3">
            <a:extLst>
              <a:ext uri="{FF2B5EF4-FFF2-40B4-BE49-F238E27FC236}">
                <a16:creationId xmlns:a16="http://schemas.microsoft.com/office/drawing/2014/main" id="{62F1C9CF-384C-408A-8AA9-F4C97D48FE2A}"/>
              </a:ext>
            </a:extLst>
          </p:cNvPr>
          <p:cNvSpPr txBox="1"/>
          <p:nvPr/>
        </p:nvSpPr>
        <p:spPr>
          <a:xfrm>
            <a:off x="334298" y="1812860"/>
            <a:ext cx="4138422" cy="3780522"/>
          </a:xfrm>
          <a:prstGeom prst="rect">
            <a:avLst/>
          </a:prstGeom>
          <a:noFill/>
        </p:spPr>
        <p:txBody>
          <a:bodyPr wrap="square">
            <a:spAutoFit/>
          </a:bodyPr>
          <a:lstStyle/>
          <a:p>
            <a:pPr lvl="1">
              <a:lnSpc>
                <a:spcPct val="150000"/>
              </a:lnSpc>
            </a:pPr>
            <a:r>
              <a:rPr lang="en-US" altLang="zh-TW" dirty="0">
                <a:latin typeface="Helvetica" panose="020B0604020202020204" pitchFamily="34" charset="0"/>
                <a:cs typeface="Helvetica" panose="020B0604020202020204" pitchFamily="34" charset="0"/>
              </a:rPr>
              <a:t>The rows show the result of matching the style</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representation of increasing subsets of the CNN</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layers. They find that the local image structures captured by the style</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representation</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increase in size and</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complexity when including style features</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from higher layers of the</a:t>
            </a:r>
            <a:r>
              <a:rPr lang="zh-TW" altLang="en-US" dirty="0">
                <a:latin typeface="Helvetica" panose="020B0604020202020204" pitchFamily="34" charset="0"/>
                <a:cs typeface="Helvetica" panose="020B0604020202020204" pitchFamily="34" charset="0"/>
              </a:rPr>
              <a:t> </a:t>
            </a:r>
            <a:r>
              <a:rPr lang="en-US" altLang="zh-TW" dirty="0">
                <a:latin typeface="Helvetica" panose="020B0604020202020204" pitchFamily="34" charset="0"/>
                <a:cs typeface="Helvetica" panose="020B0604020202020204" pitchFamily="34" charset="0"/>
              </a:rPr>
              <a:t>network.</a:t>
            </a:r>
            <a:endParaRPr lang="zh-TW" altLang="en-US" dirty="0">
              <a:latin typeface="Helvetica" panose="020B0604020202020204" pitchFamily="34" charset="0"/>
              <a:cs typeface="Helvetica" panose="020B0604020202020204" pitchFamily="34" charset="0"/>
            </a:endParaRPr>
          </a:p>
        </p:txBody>
      </p:sp>
      <p:pic>
        <p:nvPicPr>
          <p:cNvPr id="5" name="圖片 4">
            <a:extLst>
              <a:ext uri="{FF2B5EF4-FFF2-40B4-BE49-F238E27FC236}">
                <a16:creationId xmlns:a16="http://schemas.microsoft.com/office/drawing/2014/main" id="{4A35DB9D-0CAD-4ADC-BAF8-87AF1D495309}"/>
              </a:ext>
            </a:extLst>
          </p:cNvPr>
          <p:cNvPicPr>
            <a:picLocks noChangeAspect="1"/>
          </p:cNvPicPr>
          <p:nvPr/>
        </p:nvPicPr>
        <p:blipFill>
          <a:blip r:embed="rId2"/>
          <a:stretch>
            <a:fillRect/>
          </a:stretch>
        </p:blipFill>
        <p:spPr>
          <a:xfrm>
            <a:off x="4783616" y="409911"/>
            <a:ext cx="6186136" cy="6038177"/>
          </a:xfrm>
          <a:prstGeom prst="rect">
            <a:avLst/>
          </a:prstGeom>
        </p:spPr>
      </p:pic>
      <p:sp>
        <p:nvSpPr>
          <p:cNvPr id="6" name="標題 1">
            <a:extLst>
              <a:ext uri="{FF2B5EF4-FFF2-40B4-BE49-F238E27FC236}">
                <a16:creationId xmlns:a16="http://schemas.microsoft.com/office/drawing/2014/main" id="{11397850-889C-4020-85A7-F95E27BED675}"/>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Bauhaus 93" panose="04030905020B02020C02" pitchFamily="82" charset="0"/>
                <a:ea typeface="標楷體" panose="03000509000000000000" pitchFamily="65" charset="-120"/>
              </a:rPr>
              <a:t>Show</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3700230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D01-463F-D6F3-EF67-211422896D6C}"/>
              </a:ext>
            </a:extLst>
          </p:cNvPr>
          <p:cNvSpPr>
            <a:spLocks noGrp="1"/>
          </p:cNvSpPr>
          <p:nvPr>
            <p:ph type="title"/>
          </p:nvPr>
        </p:nvSpPr>
        <p:spPr/>
        <p:txBody>
          <a:bodyPr>
            <a:normAutofit/>
          </a:bodyPr>
          <a:lstStyle/>
          <a:p>
            <a:r>
              <a:rPr lang="en-US" altLang="zh-TW" sz="7200" dirty="0">
                <a:latin typeface="STHupo" panose="02010800040101010101" pitchFamily="2" charset="-122"/>
                <a:ea typeface="STHupo" panose="02010800040101010101" pitchFamily="2" charset="-122"/>
                <a:cs typeface="Times New Roman" panose="02020603050405020304" pitchFamily="18" charset="0"/>
              </a:rPr>
              <a:t>Conclusion </a:t>
            </a:r>
            <a:endParaRPr lang="zh-TW" altLang="en-US" sz="7200" dirty="0">
              <a:latin typeface="STHupo" panose="02010800040101010101" pitchFamily="2" charset="-122"/>
              <a:ea typeface="STHupo" panose="02010800040101010101" pitchFamily="2" charset="-122"/>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r>
              <a:rPr lang="en-US" altLang="zh-TW" dirty="0"/>
              <a:t>5</a:t>
            </a:r>
            <a:endParaRPr lang="zh-TW" altLang="en-US" dirty="0"/>
          </a:p>
        </p:txBody>
      </p:sp>
    </p:spTree>
    <p:extLst>
      <p:ext uri="{BB962C8B-B14F-4D97-AF65-F5344CB8AC3E}">
        <p14:creationId xmlns:p14="http://schemas.microsoft.com/office/powerpoint/2010/main" val="91135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741328E-47C6-48EF-8720-4C666358473E}"/>
              </a:ext>
            </a:extLst>
          </p:cNvPr>
          <p:cNvSpPr>
            <a:spLocks noGrp="1"/>
          </p:cNvSpPr>
          <p:nvPr>
            <p:ph type="sldNum" sz="quarter" idx="12"/>
          </p:nvPr>
        </p:nvSpPr>
        <p:spPr/>
        <p:txBody>
          <a:bodyPr/>
          <a:lstStyle/>
          <a:p>
            <a:fld id="{51B60E87-7B2F-4408-B32A-2FCA83F8D01E}" type="slidenum">
              <a:rPr lang="zh-TW" altLang="en-US" smtClean="0"/>
              <a:t>29</a:t>
            </a:fld>
            <a:endParaRPr lang="zh-TW" altLang="en-US"/>
          </a:p>
        </p:txBody>
      </p:sp>
      <p:pic>
        <p:nvPicPr>
          <p:cNvPr id="4" name="圖片 3">
            <a:extLst>
              <a:ext uri="{FF2B5EF4-FFF2-40B4-BE49-F238E27FC236}">
                <a16:creationId xmlns:a16="http://schemas.microsoft.com/office/drawing/2014/main" id="{A6BCF698-7087-4D4B-AB6C-94739F83D1D8}"/>
              </a:ext>
            </a:extLst>
          </p:cNvPr>
          <p:cNvPicPr>
            <a:picLocks noChangeAspect="1"/>
          </p:cNvPicPr>
          <p:nvPr/>
        </p:nvPicPr>
        <p:blipFill>
          <a:blip r:embed="rId2"/>
          <a:stretch>
            <a:fillRect/>
          </a:stretch>
        </p:blipFill>
        <p:spPr>
          <a:xfrm>
            <a:off x="7136619" y="957262"/>
            <a:ext cx="3610831" cy="4943475"/>
          </a:xfrm>
          <a:prstGeom prst="rect">
            <a:avLst/>
          </a:prstGeom>
        </p:spPr>
      </p:pic>
      <p:sp>
        <p:nvSpPr>
          <p:cNvPr id="5" name="文字方塊 4">
            <a:extLst>
              <a:ext uri="{FF2B5EF4-FFF2-40B4-BE49-F238E27FC236}">
                <a16:creationId xmlns:a16="http://schemas.microsoft.com/office/drawing/2014/main" id="{B6D51FFE-6794-4191-B87C-4F98C0E53D26}"/>
              </a:ext>
            </a:extLst>
          </p:cNvPr>
          <p:cNvSpPr txBox="1"/>
          <p:nvPr/>
        </p:nvSpPr>
        <p:spPr>
          <a:xfrm>
            <a:off x="1307973" y="1339556"/>
            <a:ext cx="5133523" cy="4455835"/>
          </a:xfrm>
          <a:prstGeom prst="rect">
            <a:avLst/>
          </a:prstGeom>
          <a:noFill/>
        </p:spPr>
        <p:txBody>
          <a:bodyPr wrap="square" rtlCol="0">
            <a:spAutoFit/>
          </a:bodyPr>
          <a:lstStyle/>
          <a:p>
            <a:pPr>
              <a:lnSpc>
                <a:spcPct val="150000"/>
              </a:lnSpc>
            </a:pPr>
            <a:r>
              <a:rPr lang="en-US" altLang="zh-TW" sz="2400" dirty="0">
                <a:latin typeface="Helvetica" panose="020B0604020202020204" pitchFamily="34" charset="0"/>
                <a:cs typeface="Helvetica" panose="020B0604020202020204" pitchFamily="34" charset="0"/>
              </a:rPr>
              <a:t>On October 12, 2022, there was a live drawing session by an artist, and a viewer used NovelAI to draw based on the artist's sketch. The viewer then published their finished artwork 5 hours earlier than the artist and criticized the original artist for plagiarism on the internet.</a:t>
            </a:r>
            <a:endParaRPr lang="zh-TW" altLang="en-US" sz="2400" dirty="0">
              <a:latin typeface="Helvetica" panose="020B0604020202020204" pitchFamily="34" charset="0"/>
              <a:cs typeface="Helvetica" panose="020B0604020202020204" pitchFamily="34" charset="0"/>
            </a:endParaRPr>
          </a:p>
        </p:txBody>
      </p:sp>
      <p:sp>
        <p:nvSpPr>
          <p:cNvPr id="6" name="標題 1">
            <a:extLst>
              <a:ext uri="{FF2B5EF4-FFF2-40B4-BE49-F238E27FC236}">
                <a16:creationId xmlns:a16="http://schemas.microsoft.com/office/drawing/2014/main" id="{8D114A3E-C1B1-44AA-B637-D39EA6A406EA}"/>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STHupo" panose="02010800040101010101" pitchFamily="2" charset="-122"/>
                <a:ea typeface="STHupo" panose="02010800040101010101" pitchFamily="2" charset="-122"/>
                <a:cs typeface="Times New Roman" panose="02020603050405020304" pitchFamily="18" charset="0"/>
              </a:rPr>
              <a:t>Conclusion </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14544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D01-463F-D6F3-EF67-211422896D6C}"/>
              </a:ext>
            </a:extLst>
          </p:cNvPr>
          <p:cNvSpPr>
            <a:spLocks noGrp="1"/>
          </p:cNvSpPr>
          <p:nvPr>
            <p:ph type="title"/>
          </p:nvPr>
        </p:nvSpPr>
        <p:spPr/>
        <p:txBody>
          <a:bodyPr>
            <a:normAutofit/>
          </a:bodyPr>
          <a:lstStyle/>
          <a:p>
            <a:r>
              <a:rPr lang="en-US" altLang="zh-TW" sz="7200" dirty="0">
                <a:latin typeface="Bauhaus 93" panose="04030905020B02020C02" pitchFamily="82" charset="0"/>
                <a:ea typeface="標楷體" panose="03000509000000000000" pitchFamily="65" charset="-120"/>
              </a:rPr>
              <a:t>Introduction</a:t>
            </a:r>
            <a:endParaRPr lang="zh-TW" altLang="en-US" sz="7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r>
              <a:rPr lang="en-US" altLang="zh-TW" dirty="0"/>
              <a:t>1</a:t>
            </a:r>
            <a:endParaRPr lang="zh-TW" altLang="en-US" dirty="0"/>
          </a:p>
        </p:txBody>
      </p:sp>
    </p:spTree>
    <p:extLst>
      <p:ext uri="{BB962C8B-B14F-4D97-AF65-F5344CB8AC3E}">
        <p14:creationId xmlns:p14="http://schemas.microsoft.com/office/powerpoint/2010/main" val="2273046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EF25A37C-266F-4069-9ABF-202C46B898FF}"/>
              </a:ext>
            </a:extLst>
          </p:cNvPr>
          <p:cNvSpPr>
            <a:spLocks noGrp="1"/>
          </p:cNvSpPr>
          <p:nvPr>
            <p:ph type="sldNum" sz="quarter" idx="12"/>
          </p:nvPr>
        </p:nvSpPr>
        <p:spPr/>
        <p:txBody>
          <a:bodyPr/>
          <a:lstStyle/>
          <a:p>
            <a:fld id="{51B60E87-7B2F-4408-B32A-2FCA83F8D01E}" type="slidenum">
              <a:rPr lang="zh-TW" altLang="en-US" smtClean="0"/>
              <a:t>30</a:t>
            </a:fld>
            <a:endParaRPr lang="zh-TW" altLang="en-US"/>
          </a:p>
        </p:txBody>
      </p:sp>
      <p:sp>
        <p:nvSpPr>
          <p:cNvPr id="4" name="標題 1">
            <a:extLst>
              <a:ext uri="{FF2B5EF4-FFF2-40B4-BE49-F238E27FC236}">
                <a16:creationId xmlns:a16="http://schemas.microsoft.com/office/drawing/2014/main" id="{8DF94C1F-6FEC-43F2-A5F2-0DCDA5E34F30}"/>
              </a:ext>
            </a:extLst>
          </p:cNvPr>
          <p:cNvSpPr txBox="1">
            <a:spLocks/>
          </p:cNvSpPr>
          <p:nvPr/>
        </p:nvSpPr>
        <p:spPr>
          <a:xfrm>
            <a:off x="1222248" y="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latin typeface="STHupo" panose="02010800040101010101" pitchFamily="2" charset="-122"/>
                <a:ea typeface="STHupo" panose="02010800040101010101" pitchFamily="2" charset="-122"/>
                <a:cs typeface="Times New Roman" panose="02020603050405020304" pitchFamily="18" charset="0"/>
              </a:rPr>
              <a:t>Conclusion </a:t>
            </a:r>
            <a:endParaRPr lang="zh-TW" altLang="en-US" sz="3600" dirty="0">
              <a:latin typeface="Bauhaus 93" panose="04030905020B02020C02" pitchFamily="82" charset="0"/>
              <a:ea typeface="標楷體" panose="03000509000000000000" pitchFamily="65" charset="-120"/>
            </a:endParaRPr>
          </a:p>
        </p:txBody>
      </p:sp>
      <p:sp>
        <p:nvSpPr>
          <p:cNvPr id="5" name="文字方塊 4">
            <a:extLst>
              <a:ext uri="{FF2B5EF4-FFF2-40B4-BE49-F238E27FC236}">
                <a16:creationId xmlns:a16="http://schemas.microsoft.com/office/drawing/2014/main" id="{33E324A0-FEA4-4864-9038-F9B4A8A27624}"/>
              </a:ext>
            </a:extLst>
          </p:cNvPr>
          <p:cNvSpPr txBox="1"/>
          <p:nvPr/>
        </p:nvSpPr>
        <p:spPr>
          <a:xfrm>
            <a:off x="1576387" y="1609344"/>
            <a:ext cx="9039225" cy="4271169"/>
          </a:xfrm>
          <a:prstGeom prst="rect">
            <a:avLst/>
          </a:prstGeom>
          <a:noFill/>
        </p:spPr>
        <p:txBody>
          <a:bodyPr wrap="square" rtlCol="0">
            <a:spAutoFit/>
          </a:bodyPr>
          <a:lstStyle/>
          <a:p>
            <a:pPr>
              <a:lnSpc>
                <a:spcPct val="150000"/>
              </a:lnSpc>
            </a:pPr>
            <a:r>
              <a:rPr lang="en-US" altLang="zh-TW" sz="2400" dirty="0">
                <a:latin typeface="Helvetica" panose="020B0604020202020204" pitchFamily="34" charset="0"/>
                <a:cs typeface="Helvetica" panose="020B0604020202020204" pitchFamily="34" charset="0"/>
              </a:rPr>
              <a:t>In today's society, many things can be accomplished through AI. Whether it's AI painting or AI music, they both demonstrate the increasingly broad scope of AI's future development. Therefore, for our research, we are focusing on this direction.</a:t>
            </a:r>
          </a:p>
          <a:p>
            <a:pPr>
              <a:lnSpc>
                <a:spcPts val="1900"/>
              </a:lnSpc>
            </a:pPr>
            <a:endParaRPr lang="en-US" altLang="zh-TW" sz="2400" dirty="0">
              <a:latin typeface="Helvetica" panose="020B0604020202020204" pitchFamily="34" charset="0"/>
              <a:cs typeface="Helvetica" panose="020B0604020202020204" pitchFamily="34" charset="0"/>
            </a:endParaRPr>
          </a:p>
          <a:p>
            <a:pPr>
              <a:lnSpc>
                <a:spcPct val="150000"/>
              </a:lnSpc>
            </a:pPr>
            <a:r>
              <a:rPr lang="en-US" altLang="zh-TW" sz="2400" dirty="0">
                <a:latin typeface="Helvetica" panose="020B0604020202020204" pitchFamily="34" charset="0"/>
                <a:cs typeface="Helvetica" panose="020B0604020202020204" pitchFamily="34" charset="0"/>
              </a:rPr>
              <a:t>We believe that once this technology matures in the future, it can be widely applied in the field of art. However, at the same time, we need to pay attention to ethical and legal issues.</a:t>
            </a:r>
            <a:endParaRPr lang="zh-TW" altLang="en-U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83341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D01-463F-D6F3-EF67-211422896D6C}"/>
              </a:ext>
            </a:extLst>
          </p:cNvPr>
          <p:cNvSpPr>
            <a:spLocks noGrp="1"/>
          </p:cNvSpPr>
          <p:nvPr>
            <p:ph type="title"/>
          </p:nvPr>
        </p:nvSpPr>
        <p:spPr/>
        <p:txBody>
          <a:bodyPr>
            <a:normAutofit/>
          </a:bodyPr>
          <a:lstStyle/>
          <a:p>
            <a:r>
              <a:rPr lang="zh-TW" altLang="en-US" sz="7200" dirty="0">
                <a:latin typeface="STHupo" panose="02010800040101010101" pitchFamily="2" charset="-122"/>
                <a:ea typeface="STHupo" panose="02010800040101010101" pitchFamily="2" charset="-122"/>
                <a:cs typeface="Times New Roman" panose="02020603050405020304" pitchFamily="18" charset="0"/>
              </a:rPr>
              <a:t> </a:t>
            </a:r>
            <a:r>
              <a:rPr lang="en-US" altLang="zh-TW" sz="7200" dirty="0">
                <a:latin typeface="STHupo" panose="02010800040101010101" pitchFamily="2" charset="-122"/>
                <a:ea typeface="STHupo" panose="02010800040101010101" pitchFamily="2" charset="-122"/>
                <a:cs typeface="Times New Roman" panose="02020603050405020304" pitchFamily="18" charset="0"/>
              </a:rPr>
              <a:t>Q</a:t>
            </a:r>
            <a:r>
              <a:rPr lang="zh-TW" altLang="en-US" sz="7200" dirty="0">
                <a:latin typeface="STHupo" panose="02010800040101010101" pitchFamily="2" charset="-122"/>
                <a:ea typeface="STHupo" panose="02010800040101010101" pitchFamily="2" charset="-122"/>
                <a:cs typeface="Times New Roman" panose="02020603050405020304" pitchFamily="18" charset="0"/>
              </a:rPr>
              <a:t> </a:t>
            </a:r>
            <a:r>
              <a:rPr lang="en-US" altLang="zh-TW" sz="7200" dirty="0">
                <a:latin typeface="STHupo" panose="02010800040101010101" pitchFamily="2" charset="-122"/>
                <a:ea typeface="STHupo" panose="02010800040101010101" pitchFamily="2" charset="-122"/>
                <a:cs typeface="Times New Roman" panose="02020603050405020304" pitchFamily="18" charset="0"/>
              </a:rPr>
              <a:t>&amp;</a:t>
            </a:r>
            <a:r>
              <a:rPr lang="zh-TW" altLang="en-US" sz="7200" dirty="0">
                <a:latin typeface="STHupo" panose="02010800040101010101" pitchFamily="2" charset="-122"/>
                <a:ea typeface="STHupo" panose="02010800040101010101" pitchFamily="2" charset="-122"/>
                <a:cs typeface="Times New Roman" panose="02020603050405020304" pitchFamily="18" charset="0"/>
              </a:rPr>
              <a:t> </a:t>
            </a:r>
            <a:r>
              <a:rPr lang="en-US" altLang="zh-TW" sz="7200" dirty="0">
                <a:latin typeface="STHupo" panose="02010800040101010101" pitchFamily="2" charset="-122"/>
                <a:ea typeface="STHupo" panose="02010800040101010101" pitchFamily="2" charset="-122"/>
                <a:cs typeface="Times New Roman" panose="02020603050405020304" pitchFamily="18" charset="0"/>
              </a:rPr>
              <a:t>A</a:t>
            </a:r>
            <a:endParaRPr lang="zh-TW" altLang="en-US" sz="7200" dirty="0">
              <a:latin typeface="STHupo" panose="02010800040101010101" pitchFamily="2" charset="-122"/>
              <a:ea typeface="STHupo" panose="02010800040101010101" pitchFamily="2" charset="-122"/>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r>
              <a:rPr lang="en-US" altLang="zh-TW" dirty="0"/>
              <a:t>6</a:t>
            </a:r>
            <a:endParaRPr lang="zh-TW" altLang="en-US" dirty="0"/>
          </a:p>
        </p:txBody>
      </p:sp>
    </p:spTree>
    <p:extLst>
      <p:ext uri="{BB962C8B-B14F-4D97-AF65-F5344CB8AC3E}">
        <p14:creationId xmlns:p14="http://schemas.microsoft.com/office/powerpoint/2010/main" val="321997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6378B0E8-AA41-45D7-BDA6-7B1A0F2603AC}"/>
              </a:ext>
            </a:extLst>
          </p:cNvPr>
          <p:cNvSpPr>
            <a:spLocks noGrp="1"/>
          </p:cNvSpPr>
          <p:nvPr>
            <p:ph type="ctrTitle"/>
          </p:nvPr>
        </p:nvSpPr>
        <p:spPr>
          <a:xfrm>
            <a:off x="1450285" y="1847849"/>
            <a:ext cx="6750740" cy="3667126"/>
          </a:xfrm>
        </p:spPr>
        <p:txBody>
          <a:bodyPr>
            <a:normAutofit/>
          </a:bodyPr>
          <a:lstStyle/>
          <a:p>
            <a:pPr algn="ctr"/>
            <a:r>
              <a:rPr lang="en-US" altLang="zh-TW" sz="8800" b="0" i="0" u="none" strike="noStrike" baseline="0" dirty="0">
                <a:latin typeface="Stencil" panose="040409050D0802020404" pitchFamily="82" charset="0"/>
                <a:cs typeface="Times New Roman" panose="02020603050405020304" pitchFamily="18" charset="0"/>
              </a:rPr>
              <a:t>Thank you</a:t>
            </a:r>
            <a:endParaRPr lang="zh-TW" altLang="en-US" sz="8800" dirty="0">
              <a:latin typeface="Stencil" panose="040409050D0802020404" pitchFamily="82" charset="0"/>
              <a:cs typeface="Times New Roman" panose="02020603050405020304" pitchFamily="18" charset="0"/>
            </a:endParaRPr>
          </a:p>
        </p:txBody>
      </p:sp>
    </p:spTree>
    <p:extLst>
      <p:ext uri="{BB962C8B-B14F-4D97-AF65-F5344CB8AC3E}">
        <p14:creationId xmlns:p14="http://schemas.microsoft.com/office/powerpoint/2010/main" val="368450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Introduction</a:t>
            </a:r>
            <a:endParaRPr lang="zh-TW" altLang="en-US" sz="3600" dirty="0">
              <a:latin typeface="Bauhaus 93" panose="04030905020B02020C02" pitchFamily="82" charset="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51B60E87-7B2F-4408-B32A-2FCA83F8D01E}" type="slidenum">
              <a:rPr lang="zh-TW" altLang="en-US" smtClean="0"/>
              <a:t>4</a:t>
            </a:fld>
            <a:endParaRPr lang="zh-TW" altLang="en-US"/>
          </a:p>
        </p:txBody>
      </p:sp>
      <p:sp>
        <p:nvSpPr>
          <p:cNvPr id="3" name="文字方塊 2">
            <a:extLst>
              <a:ext uri="{FF2B5EF4-FFF2-40B4-BE49-F238E27FC236}">
                <a16:creationId xmlns:a16="http://schemas.microsoft.com/office/drawing/2014/main" id="{F9ACBE4D-A539-BCC0-6C59-A56567EE072B}"/>
              </a:ext>
            </a:extLst>
          </p:cNvPr>
          <p:cNvSpPr txBox="1"/>
          <p:nvPr/>
        </p:nvSpPr>
        <p:spPr>
          <a:xfrm>
            <a:off x="1221179" y="1609344"/>
            <a:ext cx="9749641" cy="3901837"/>
          </a:xfrm>
          <a:prstGeom prst="rect">
            <a:avLst/>
          </a:prstGeom>
          <a:noFill/>
        </p:spPr>
        <p:txBody>
          <a:bodyPr wrap="square" rtlCol="0">
            <a:spAutoFit/>
          </a:bodyPr>
          <a:lstStyle/>
          <a:p>
            <a:pPr algn="l">
              <a:lnSpc>
                <a:spcPct val="150000"/>
              </a:lnSpc>
            </a:pPr>
            <a:r>
              <a:rPr lang="en-US" altLang="zh-TW" sz="2400" b="0" i="0" dirty="0">
                <a:solidFill>
                  <a:srgbClr val="374151"/>
                </a:solidFill>
                <a:effectLst/>
                <a:latin typeface="Helvetica" panose="020B0604020202020204" pitchFamily="34" charset="0"/>
                <a:cs typeface="Helvetica" panose="020B0604020202020204" pitchFamily="34" charset="0"/>
              </a:rPr>
              <a:t>In the field of art, especially in painting, humans have acquired the skill of creating unique visual experiences through complex interactions between the content and style of an image. Until now, the algorithmic basis of this process has remained unknown, and there has been no artificial system with similar capabilities. However, recently, biologically inspired visual models have demonstrated success in other key areas of visual perception, such as object and face recognition.</a:t>
            </a:r>
          </a:p>
        </p:txBody>
      </p:sp>
    </p:spTree>
    <p:extLst>
      <p:ext uri="{BB962C8B-B14F-4D97-AF65-F5344CB8AC3E}">
        <p14:creationId xmlns:p14="http://schemas.microsoft.com/office/powerpoint/2010/main" val="3419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51B60E87-7B2F-4408-B32A-2FCA83F8D01E}" type="slidenum">
              <a:rPr lang="zh-TW" altLang="en-US" smtClean="0"/>
              <a:t>5</a:t>
            </a:fld>
            <a:endParaRPr lang="zh-TW" altLang="en-US"/>
          </a:p>
        </p:txBody>
      </p:sp>
      <p:sp>
        <p:nvSpPr>
          <p:cNvPr id="3" name="文字方塊 2">
            <a:extLst>
              <a:ext uri="{FF2B5EF4-FFF2-40B4-BE49-F238E27FC236}">
                <a16:creationId xmlns:a16="http://schemas.microsoft.com/office/drawing/2014/main" id="{F9ACBE4D-A539-BCC0-6C59-A56567EE072B}"/>
              </a:ext>
            </a:extLst>
          </p:cNvPr>
          <p:cNvSpPr txBox="1"/>
          <p:nvPr/>
        </p:nvSpPr>
        <p:spPr>
          <a:xfrm>
            <a:off x="1221179" y="1609344"/>
            <a:ext cx="9749641" cy="4455835"/>
          </a:xfrm>
          <a:prstGeom prst="rect">
            <a:avLst/>
          </a:prstGeom>
          <a:noFill/>
        </p:spPr>
        <p:txBody>
          <a:bodyPr wrap="square" rtlCol="0">
            <a:spAutoFit/>
          </a:bodyPr>
          <a:lstStyle/>
          <a:p>
            <a:pPr algn="l">
              <a:lnSpc>
                <a:spcPct val="150000"/>
              </a:lnSpc>
            </a:pPr>
            <a:r>
              <a:rPr lang="en-US" altLang="zh-TW" sz="2400" b="0" i="0" dirty="0">
                <a:solidFill>
                  <a:srgbClr val="374151"/>
                </a:solidFill>
                <a:effectLst/>
                <a:latin typeface="Helvetica" panose="020B0604020202020204" pitchFamily="34" charset="0"/>
                <a:cs typeface="Helvetica" panose="020B0604020202020204" pitchFamily="34" charset="0"/>
              </a:rPr>
              <a:t>We will introduce an artificial system based on deep neural networks that can create art images of high perceptual quality. The system uses neural representations to separate and recombine the content and style of arbitrary images, providing a neural algorithm for artistic image creation. Furthermore, given the similarities between performance-optimized artificial neural networks and biological vision, understanding how humans create and perceive artistic imagery through algorithms offers a pathway.</a:t>
            </a:r>
          </a:p>
        </p:txBody>
      </p:sp>
      <p:sp>
        <p:nvSpPr>
          <p:cNvPr id="7"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Introduction</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206121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D01-463F-D6F3-EF67-211422896D6C}"/>
              </a:ext>
            </a:extLst>
          </p:cNvPr>
          <p:cNvSpPr>
            <a:spLocks noGrp="1"/>
          </p:cNvSpPr>
          <p:nvPr>
            <p:ph type="title"/>
          </p:nvPr>
        </p:nvSpPr>
        <p:spPr/>
        <p:txBody>
          <a:bodyPr>
            <a:normAutofit/>
          </a:bodyPr>
          <a:lstStyle/>
          <a:p>
            <a:r>
              <a:rPr lang="en-US" altLang="zh-TW" sz="7200" dirty="0">
                <a:latin typeface="STHupo" panose="02010800040101010101" pitchFamily="2" charset="-122"/>
                <a:ea typeface="STHupo" panose="02010800040101010101" pitchFamily="2" charset="-122"/>
                <a:cs typeface="Times New Roman" panose="02020603050405020304" pitchFamily="18" charset="0"/>
              </a:rPr>
              <a:t>Method</a:t>
            </a:r>
            <a:endParaRPr lang="zh-TW" altLang="en-US" sz="7200" dirty="0">
              <a:latin typeface="STHupo" panose="02010800040101010101" pitchFamily="2" charset="-122"/>
              <a:ea typeface="STHupo" panose="02010800040101010101" pitchFamily="2" charset="-122"/>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r>
              <a:rPr lang="en-US" altLang="zh-TW" dirty="0"/>
              <a:t>2</a:t>
            </a:r>
            <a:endParaRPr lang="zh-TW" altLang="en-US" dirty="0"/>
          </a:p>
        </p:txBody>
      </p:sp>
    </p:spTree>
    <p:extLst>
      <p:ext uri="{BB962C8B-B14F-4D97-AF65-F5344CB8AC3E}">
        <p14:creationId xmlns:p14="http://schemas.microsoft.com/office/powerpoint/2010/main" val="374165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a:extLst>
              <a:ext uri="{FF2B5EF4-FFF2-40B4-BE49-F238E27FC236}">
                <a16:creationId xmlns:a16="http://schemas.microsoft.com/office/drawing/2014/main" id="{1F333629-0D44-4EE1-ABEB-2E00D46F35E7}"/>
              </a:ext>
            </a:extLst>
          </p:cNvPr>
          <p:cNvSpPr>
            <a:spLocks noGrp="1"/>
          </p:cNvSpPr>
          <p:nvPr>
            <p:ph idx="1"/>
          </p:nvPr>
        </p:nvSpPr>
        <p:spPr>
          <a:xfrm>
            <a:off x="1063752" y="1609344"/>
            <a:ext cx="9780289" cy="4050792"/>
          </a:xfrm>
        </p:spPr>
        <p:txBody>
          <a:bodyPr>
            <a:normAutofit/>
          </a:bodyPr>
          <a:lstStyle/>
          <a:p>
            <a:pPr>
              <a:lnSpc>
                <a:spcPct val="150000"/>
              </a:lnSpc>
            </a:pPr>
            <a:r>
              <a:rPr lang="en-US" altLang="zh-TW" sz="2400" dirty="0">
                <a:latin typeface="Helvetica" panose="020B0604020202020204" pitchFamily="34" charset="0"/>
                <a:cs typeface="Helvetica" panose="020B0604020202020204" pitchFamily="34" charset="0"/>
              </a:rPr>
              <a:t>We used the feature space provided by the 16 convolutional and 5 pooling layers of the 19 layer VGG-Network. We do not use any of the fully connected </a:t>
            </a:r>
            <a:r>
              <a:rPr lang="en-US" altLang="zh-TW" sz="2400" dirty="0" err="1">
                <a:latin typeface="Helvetica" panose="020B0604020202020204" pitchFamily="34" charset="0"/>
                <a:cs typeface="Helvetica" panose="020B0604020202020204" pitchFamily="34" charset="0"/>
              </a:rPr>
              <a:t>layers.The</a:t>
            </a:r>
            <a:r>
              <a:rPr lang="en-US" altLang="zh-TW" sz="2400" dirty="0">
                <a:latin typeface="Helvetica" panose="020B0604020202020204" pitchFamily="34" charset="0"/>
                <a:cs typeface="Helvetica" panose="020B0604020202020204" pitchFamily="34" charset="0"/>
              </a:rPr>
              <a:t> model is publicly available and can be explored in the caffe-</a:t>
            </a:r>
            <a:r>
              <a:rPr lang="en-US" altLang="zh-TW" sz="2400" dirty="0" err="1">
                <a:latin typeface="Helvetica" panose="020B0604020202020204" pitchFamily="34" charset="0"/>
                <a:cs typeface="Helvetica" panose="020B0604020202020204" pitchFamily="34" charset="0"/>
              </a:rPr>
              <a:t>framework.For</a:t>
            </a:r>
            <a:r>
              <a:rPr lang="en-US" altLang="zh-TW" sz="2400" dirty="0">
                <a:latin typeface="Helvetica" panose="020B0604020202020204" pitchFamily="34" charset="0"/>
                <a:cs typeface="Helvetica" panose="020B0604020202020204" pitchFamily="34" charset="0"/>
              </a:rPr>
              <a:t> image synthesis we found that replacing the max-pooling operation by average pooling improves the gradient flow and one obtains slightly more appealing results, which is why the images shown were generated with average pooling.</a:t>
            </a:r>
            <a:endParaRPr lang="zh-TW" altLang="en-US" sz="2400" dirty="0">
              <a:latin typeface="Helvetica" panose="020B0604020202020204" pitchFamily="34" charset="0"/>
              <a:cs typeface="Helvetica" panose="020B0604020202020204" pitchFamily="34" charset="0"/>
            </a:endParaRPr>
          </a:p>
        </p:txBody>
      </p:sp>
      <p:sp>
        <p:nvSpPr>
          <p:cNvPr id="4" name="投影片編號版面配置區 3">
            <a:extLst>
              <a:ext uri="{FF2B5EF4-FFF2-40B4-BE49-F238E27FC236}">
                <a16:creationId xmlns:a16="http://schemas.microsoft.com/office/drawing/2014/main" id="{6D6F083C-1F45-4FB7-B97D-2492A8448BB9}"/>
              </a:ext>
            </a:extLst>
          </p:cNvPr>
          <p:cNvSpPr>
            <a:spLocks noGrp="1"/>
          </p:cNvSpPr>
          <p:nvPr>
            <p:ph type="sldNum" sz="quarter" idx="12"/>
          </p:nvPr>
        </p:nvSpPr>
        <p:spPr/>
        <p:txBody>
          <a:bodyPr/>
          <a:lstStyle/>
          <a:p>
            <a:fld id="{51B60E87-7B2F-4408-B32A-2FCA83F8D01E}" type="slidenum">
              <a:rPr lang="zh-TW" altLang="en-US" smtClean="0"/>
              <a:pPr/>
              <a:t>7</a:t>
            </a:fld>
            <a:endParaRPr lang="zh-TW" altLang="en-US"/>
          </a:p>
        </p:txBody>
      </p:sp>
      <p:sp>
        <p:nvSpPr>
          <p:cNvPr id="6"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167547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內容版面配置區 9">
                <a:extLst>
                  <a:ext uri="{FF2B5EF4-FFF2-40B4-BE49-F238E27FC236}">
                    <a16:creationId xmlns:a16="http://schemas.microsoft.com/office/drawing/2014/main" id="{1F333629-0D44-4EE1-ABEB-2E00D46F35E7}"/>
                  </a:ext>
                </a:extLst>
              </p:cNvPr>
              <p:cNvSpPr>
                <a:spLocks noGrp="1"/>
              </p:cNvSpPr>
              <p:nvPr>
                <p:ph idx="1"/>
              </p:nvPr>
            </p:nvSpPr>
            <p:spPr>
              <a:xfrm>
                <a:off x="1066800" y="1609344"/>
                <a:ext cx="10058400" cy="4050792"/>
              </a:xfrm>
            </p:spPr>
            <p:txBody>
              <a:bodyPr>
                <a:normAutofit fontScale="92500" lnSpcReduction="20000"/>
              </a:bodyPr>
              <a:lstStyle/>
              <a:p>
                <a:pPr>
                  <a:lnSpc>
                    <a:spcPct val="150000"/>
                  </a:lnSpc>
                </a:pPr>
                <a:r>
                  <a:rPr lang="en-US" altLang="zh-TW" sz="2400" dirty="0">
                    <a:latin typeface="Helvetica" panose="020B0604020202020204" pitchFamily="34" charset="0"/>
                    <a:cs typeface="Helvetica" panose="020B0604020202020204" pitchFamily="34" charset="0"/>
                  </a:rPr>
                  <a:t>Generally each layer in the network defines a non-linear filter bank whose complexity increases with the position of the layer in the network. Hence a given input image </a:t>
                </a:r>
                <a14:m>
                  <m:oMath xmlns:m="http://schemas.openxmlformats.org/officeDocument/2006/math">
                    <m:acc>
                      <m:accPr>
                        <m:chr m:val="⃗"/>
                        <m:ctrlPr>
                          <a:rPr lang="en-US" altLang="zh-TW" sz="2400" i="1" smtClean="0">
                            <a:solidFill>
                              <a:srgbClr val="836967"/>
                            </a:solidFill>
                            <a:latin typeface="Cambria Math" panose="02040503050406030204" pitchFamily="18" charset="0"/>
                          </a:rPr>
                        </m:ctrlPr>
                      </m:accPr>
                      <m:e>
                        <m:r>
                          <a:rPr lang="en-US" altLang="zh-TW" sz="2400" i="1" smtClean="0">
                            <a:latin typeface="Cambria Math" panose="02040503050406030204" pitchFamily="18" charset="0"/>
                          </a:rPr>
                          <m:t>𝑥</m:t>
                        </m:r>
                      </m:e>
                    </m:acc>
                    <m:r>
                      <a:rPr lang="zh-TW" altLang="en-US" sz="2400" i="1">
                        <a:latin typeface="Cambria Math" panose="02040503050406030204" pitchFamily="18" charset="0"/>
                      </a:rPr>
                      <m:t> </m:t>
                    </m:r>
                  </m:oMath>
                </a14:m>
                <a:r>
                  <a:rPr lang="en-US" altLang="zh-TW" sz="2400" dirty="0">
                    <a:latin typeface="Helvetica" panose="020B0604020202020204" pitchFamily="34" charset="0"/>
                    <a:cs typeface="Helvetica" panose="020B0604020202020204" pitchFamily="34" charset="0"/>
                  </a:rPr>
                  <a:t>is encoded in each layer of the CNN by the filter responses to that image.</a:t>
                </a:r>
              </a:p>
              <a:p>
                <a:pPr>
                  <a:lnSpc>
                    <a:spcPct val="150000"/>
                  </a:lnSpc>
                </a:pPr>
                <a:r>
                  <a:rPr lang="en-US" altLang="zh-TW" sz="2400" dirty="0">
                    <a:latin typeface="Helvetica" panose="020B0604020202020204" pitchFamily="34" charset="0"/>
                    <a:cs typeface="Helvetica" panose="020B0604020202020204" pitchFamily="34" charset="0"/>
                  </a:rPr>
                  <a:t>A layer with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𝑁</m:t>
                        </m:r>
                      </m:e>
                      <m:sub>
                        <m:r>
                          <a:rPr lang="en-US" altLang="zh-TW" sz="2400" b="0" i="1" smtClean="0">
                            <a:latin typeface="Cambria Math" panose="02040503050406030204" pitchFamily="18" charset="0"/>
                          </a:rPr>
                          <m:t>𝑙</m:t>
                        </m:r>
                      </m:sub>
                    </m:sSub>
                  </m:oMath>
                </a14:m>
                <a:r>
                  <a:rPr lang="en-US" altLang="zh-TW" sz="2400" dirty="0">
                    <a:latin typeface="Helvetica" panose="020B0604020202020204" pitchFamily="34" charset="0"/>
                    <a:cs typeface="Helvetica" panose="020B0604020202020204" pitchFamily="34" charset="0"/>
                  </a:rPr>
                  <a:t> distinct filters has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𝑙</m:t>
                        </m:r>
                      </m:sub>
                    </m:sSub>
                    <m:r>
                      <a:rPr lang="en-US" altLang="zh-TW" sz="2400" i="1">
                        <a:latin typeface="Cambria Math" panose="02040503050406030204" pitchFamily="18" charset="0"/>
                      </a:rPr>
                      <m:t> </m:t>
                    </m:r>
                  </m:oMath>
                </a14:m>
                <a:r>
                  <a:rPr lang="en-US" altLang="zh-TW" sz="2400" dirty="0">
                    <a:latin typeface="Helvetica" panose="020B0604020202020204" pitchFamily="34" charset="0"/>
                    <a:cs typeface="Helvetica" panose="020B0604020202020204" pitchFamily="34" charset="0"/>
                  </a:rPr>
                  <a:t>feature maps each of size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𝑀</m:t>
                        </m:r>
                      </m:e>
                      <m:sub>
                        <m:r>
                          <a:rPr lang="en-US" altLang="zh-TW" sz="2400" i="1">
                            <a:latin typeface="Cambria Math" panose="02040503050406030204" pitchFamily="18" charset="0"/>
                          </a:rPr>
                          <m:t>𝑙</m:t>
                        </m:r>
                      </m:sub>
                    </m:sSub>
                  </m:oMath>
                </a14:m>
                <a:r>
                  <a:rPr lang="en-US" altLang="zh-TW" sz="2400" dirty="0">
                    <a:latin typeface="Helvetica" panose="020B0604020202020204" pitchFamily="34" charset="0"/>
                    <a:cs typeface="Helvetica" panose="020B0604020202020204" pitchFamily="34" charset="0"/>
                  </a:rPr>
                  <a:t>, where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𝑀</m:t>
                        </m:r>
                      </m:e>
                      <m:sub>
                        <m:r>
                          <a:rPr lang="en-US" altLang="zh-TW" sz="2400" i="1">
                            <a:latin typeface="Cambria Math" panose="02040503050406030204" pitchFamily="18" charset="0"/>
                          </a:rPr>
                          <m:t>𝑙</m:t>
                        </m:r>
                      </m:sub>
                    </m:sSub>
                  </m:oMath>
                </a14:m>
                <a:r>
                  <a:rPr lang="en-US" altLang="zh-TW" sz="2400" dirty="0">
                    <a:latin typeface="Helvetica" panose="020B0604020202020204" pitchFamily="34" charset="0"/>
                    <a:cs typeface="Helvetica" panose="020B0604020202020204" pitchFamily="34" charset="0"/>
                  </a:rPr>
                  <a:t> is the height times the width of the feature map. So the responses in a layer </a:t>
                </a:r>
                <a14:m>
                  <m:oMath xmlns:m="http://schemas.openxmlformats.org/officeDocument/2006/math">
                    <m:r>
                      <a:rPr lang="en-US" altLang="zh-TW" sz="2400" i="1" dirty="0" smtClean="0">
                        <a:latin typeface="Cambria Math" panose="02040503050406030204" pitchFamily="18" charset="0"/>
                      </a:rPr>
                      <m:t>𝑙</m:t>
                    </m:r>
                  </m:oMath>
                </a14:m>
                <a:r>
                  <a:rPr lang="en-US" altLang="zh-TW" sz="2400" dirty="0">
                    <a:latin typeface="Helvetica" panose="020B0604020202020204" pitchFamily="34" charset="0"/>
                    <a:cs typeface="Helvetica" panose="020B0604020202020204" pitchFamily="34" charset="0"/>
                  </a:rPr>
                  <a:t> can be stored in a matrix </a:t>
                </a:r>
                <a14:m>
                  <m:oMath xmlns:m="http://schemas.openxmlformats.org/officeDocument/2006/math">
                    <m:sSup>
                      <m:sSupPr>
                        <m:ctrlPr>
                          <a:rPr lang="en-US" altLang="zh-TW" sz="2400" i="1" smtClean="0">
                            <a:solidFill>
                              <a:srgbClr val="836967"/>
                            </a:solidFill>
                            <a:latin typeface="Cambria Math" panose="02040503050406030204" pitchFamily="18" charset="0"/>
                          </a:rPr>
                        </m:ctrlPr>
                      </m:sSupPr>
                      <m:e>
                        <m:r>
                          <a:rPr lang="en-US" altLang="zh-TW" sz="2400" i="1" smtClean="0">
                            <a:latin typeface="Cambria Math" panose="02040503050406030204" pitchFamily="18" charset="0"/>
                          </a:rPr>
                          <m:t>𝐹</m:t>
                        </m:r>
                      </m:e>
                      <m:sup>
                        <m:r>
                          <a:rPr lang="en-US" altLang="zh-TW" sz="2400" i="1" smtClean="0">
                            <a:latin typeface="Cambria Math" panose="02040503050406030204" pitchFamily="18" charset="0"/>
                          </a:rPr>
                          <m:t>𝑙</m:t>
                        </m:r>
                      </m:sup>
                    </m:sSup>
                    <m:r>
                      <a:rPr lang="en-US" altLang="zh-TW" sz="2400" i="1" smtClean="0">
                        <a:latin typeface="Cambria Math" panose="02040503050406030204" pitchFamily="18" charset="0"/>
                      </a:rPr>
                      <m:t>∈</m:t>
                    </m:r>
                    <m:sSup>
                      <m:sSupPr>
                        <m:ctrlPr>
                          <a:rPr lang="en-US" altLang="zh-TW" sz="2400" i="1" smtClean="0">
                            <a:solidFill>
                              <a:srgbClr val="836967"/>
                            </a:solidFill>
                            <a:latin typeface="Cambria Math" panose="02040503050406030204" pitchFamily="18" charset="0"/>
                          </a:rPr>
                        </m:ctrlPr>
                      </m:sSupPr>
                      <m:e>
                        <m:r>
                          <a:rPr lang="en-US" altLang="zh-TW" sz="2400" i="1" smtClean="0">
                            <a:latin typeface="Cambria Math" panose="02040503050406030204" pitchFamily="18" charset="0"/>
                          </a:rPr>
                          <m:t>𝑅</m:t>
                        </m:r>
                      </m:e>
                      <m:sup>
                        <m:sSub>
                          <m:sSubPr>
                            <m:ctrlPr>
                              <a:rPr lang="en-US" altLang="zh-TW" sz="2400" i="1" smtClean="0">
                                <a:solidFill>
                                  <a:srgbClr val="836967"/>
                                </a:solidFill>
                                <a:latin typeface="Cambria Math" panose="02040503050406030204" pitchFamily="18" charset="0"/>
                              </a:rPr>
                            </m:ctrlPr>
                          </m:sSubPr>
                          <m:e>
                            <m:r>
                              <a:rPr lang="en-US" altLang="zh-TW" sz="2400" i="1" smtClean="0">
                                <a:latin typeface="Cambria Math" panose="02040503050406030204" pitchFamily="18" charset="0"/>
                              </a:rPr>
                              <m:t>𝑁</m:t>
                            </m:r>
                          </m:e>
                          <m:sub>
                            <m:r>
                              <a:rPr lang="en-US" altLang="zh-TW" sz="2400" i="1" smtClean="0">
                                <a:latin typeface="Cambria Math" panose="02040503050406030204" pitchFamily="18" charset="0"/>
                              </a:rPr>
                              <m:t>𝑙</m:t>
                            </m:r>
                          </m:sub>
                        </m:sSub>
                        <m:r>
                          <a:rPr lang="en-US" altLang="zh-TW" sz="2400" i="1" smtClean="0">
                            <a:latin typeface="Cambria Math" panose="02040503050406030204" pitchFamily="18" charset="0"/>
                          </a:rPr>
                          <m:t>×</m:t>
                        </m:r>
                        <m:sSub>
                          <m:sSubPr>
                            <m:ctrlPr>
                              <a:rPr lang="en-US" altLang="zh-TW" sz="2400" i="1" smtClean="0">
                                <a:solidFill>
                                  <a:srgbClr val="836967"/>
                                </a:solidFill>
                                <a:latin typeface="Cambria Math" panose="02040503050406030204" pitchFamily="18" charset="0"/>
                              </a:rPr>
                            </m:ctrlPr>
                          </m:sSubPr>
                          <m:e>
                            <m:r>
                              <a:rPr lang="en-US" altLang="zh-TW" sz="2400" i="1" smtClean="0">
                                <a:latin typeface="Cambria Math" panose="02040503050406030204" pitchFamily="18" charset="0"/>
                              </a:rPr>
                              <m:t>𝑀</m:t>
                            </m:r>
                          </m:e>
                          <m:sub>
                            <m:r>
                              <a:rPr lang="en-US" altLang="zh-TW" sz="2400" i="1" smtClean="0">
                                <a:latin typeface="Cambria Math" panose="02040503050406030204" pitchFamily="18" charset="0"/>
                              </a:rPr>
                              <m:t>𝑙</m:t>
                            </m:r>
                          </m:sub>
                        </m:sSub>
                      </m:sup>
                    </m:sSup>
                  </m:oMath>
                </a14:m>
                <a:r>
                  <a:rPr lang="en-US" altLang="zh-TW" sz="2400" dirty="0">
                    <a:latin typeface="Helvetica" panose="020B0604020202020204" pitchFamily="34" charset="0"/>
                    <a:cs typeface="Helvetica" panose="020B0604020202020204" pitchFamily="34" charset="0"/>
                  </a:rPr>
                  <a:t> where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𝐹</m:t>
                        </m:r>
                      </m:e>
                      <m:sub>
                        <m:r>
                          <a:rPr lang="en-US" altLang="zh-TW" sz="2400" b="0" i="1" smtClean="0">
                            <a:latin typeface="Cambria Math" panose="02040503050406030204" pitchFamily="18" charset="0"/>
                          </a:rPr>
                          <m:t>𝑖𝑗</m:t>
                        </m:r>
                      </m:sub>
                      <m:sup>
                        <m:r>
                          <a:rPr lang="en-US" altLang="zh-TW" sz="2400" b="0" i="1" smtClean="0">
                            <a:latin typeface="Cambria Math" panose="02040503050406030204" pitchFamily="18" charset="0"/>
                          </a:rPr>
                          <m:t>𝑙</m:t>
                        </m:r>
                      </m:sup>
                    </m:sSubSup>
                  </m:oMath>
                </a14:m>
                <a:r>
                  <a:rPr lang="en-US" altLang="zh-TW" sz="2400" dirty="0">
                    <a:latin typeface="Helvetica" panose="020B0604020202020204" pitchFamily="34" charset="0"/>
                    <a:cs typeface="Helvetica" panose="020B0604020202020204" pitchFamily="34" charset="0"/>
                  </a:rPr>
                  <a:t>is the activation of the </a:t>
                </a:r>
                <a14:m>
                  <m:oMath xmlns:m="http://schemas.openxmlformats.org/officeDocument/2006/math">
                    <m:sSup>
                      <m:sSupPr>
                        <m:ctrlPr>
                          <a:rPr lang="en-US" altLang="zh-TW" sz="2400" b="0" i="1" dirty="0" smtClean="0">
                            <a:latin typeface="Cambria Math" panose="02040503050406030204" pitchFamily="18" charset="0"/>
                          </a:rPr>
                        </m:ctrlPr>
                      </m:sSupPr>
                      <m:e>
                        <m:r>
                          <a:rPr lang="en-US" altLang="zh-TW" sz="2400" b="0" i="1" dirty="0" smtClean="0">
                            <a:latin typeface="Cambria Math" panose="02040503050406030204" pitchFamily="18" charset="0"/>
                          </a:rPr>
                          <m:t>𝑖</m:t>
                        </m:r>
                      </m:e>
                      <m:sup>
                        <m:r>
                          <a:rPr lang="en-US" altLang="zh-TW" sz="2400" b="0" i="1" dirty="0" smtClean="0">
                            <a:latin typeface="Cambria Math" panose="02040503050406030204" pitchFamily="18" charset="0"/>
                          </a:rPr>
                          <m:t>𝑡h</m:t>
                        </m:r>
                      </m:sup>
                    </m:sSup>
                  </m:oMath>
                </a14:m>
                <a:r>
                  <a:rPr lang="en-US" altLang="zh-TW" sz="2400" dirty="0">
                    <a:latin typeface="Helvetica" panose="020B0604020202020204" pitchFamily="34" charset="0"/>
                    <a:cs typeface="Helvetica" panose="020B0604020202020204" pitchFamily="34" charset="0"/>
                  </a:rPr>
                  <a:t>filter at position </a:t>
                </a:r>
                <a14:m>
                  <m:oMath xmlns:m="http://schemas.openxmlformats.org/officeDocument/2006/math">
                    <m:r>
                      <a:rPr lang="en-US" altLang="zh-TW" sz="2400" i="1" dirty="0" smtClean="0">
                        <a:latin typeface="Cambria Math" panose="02040503050406030204" pitchFamily="18" charset="0"/>
                      </a:rPr>
                      <m:t>𝑗</m:t>
                    </m:r>
                  </m:oMath>
                </a14:m>
                <a:r>
                  <a:rPr lang="en-US" altLang="zh-TW" sz="2400" dirty="0">
                    <a:latin typeface="Helvetica" panose="020B0604020202020204" pitchFamily="34" charset="0"/>
                    <a:cs typeface="Helvetica" panose="020B0604020202020204" pitchFamily="34" charset="0"/>
                  </a:rPr>
                  <a:t> in layer </a:t>
                </a:r>
                <a14:m>
                  <m:oMath xmlns:m="http://schemas.openxmlformats.org/officeDocument/2006/math">
                    <m:r>
                      <a:rPr lang="en-US" altLang="zh-TW" sz="2400" i="1" dirty="0" smtClean="0">
                        <a:latin typeface="Cambria Math" panose="02040503050406030204" pitchFamily="18" charset="0"/>
                      </a:rPr>
                      <m:t>𝑙</m:t>
                    </m:r>
                  </m:oMath>
                </a14:m>
                <a:r>
                  <a:rPr lang="en-US" altLang="zh-TW" sz="2400" dirty="0">
                    <a:latin typeface="Helvetica" panose="020B0604020202020204" pitchFamily="34" charset="0"/>
                    <a:cs typeface="Helvetica" panose="020B0604020202020204" pitchFamily="34" charset="0"/>
                  </a:rPr>
                  <a:t>.</a:t>
                </a:r>
              </a:p>
              <a:p>
                <a:pPr>
                  <a:lnSpc>
                    <a:spcPct val="150000"/>
                  </a:lnSpc>
                </a:pPr>
                <a:endParaRPr lang="zh-TW" altLang="en-US" sz="2800" dirty="0">
                  <a:latin typeface="Helvetica" panose="020B0604020202020204" pitchFamily="34" charset="0"/>
                  <a:cs typeface="Helvetica" panose="020B0604020202020204" pitchFamily="34" charset="0"/>
                </a:endParaRPr>
              </a:p>
            </p:txBody>
          </p:sp>
        </mc:Choice>
        <mc:Fallback xmlns="">
          <p:sp>
            <p:nvSpPr>
              <p:cNvPr id="10" name="內容版面配置區 9">
                <a:extLst>
                  <a:ext uri="{FF2B5EF4-FFF2-40B4-BE49-F238E27FC236}">
                    <a16:creationId xmlns:a16="http://schemas.microsoft.com/office/drawing/2014/main" id="{1F333629-0D44-4EE1-ABEB-2E00D46F35E7}"/>
                  </a:ext>
                </a:extLst>
              </p:cNvPr>
              <p:cNvSpPr>
                <a:spLocks noGrp="1" noRot="1" noChangeAspect="1" noMove="1" noResize="1" noEditPoints="1" noAdjustHandles="1" noChangeArrowheads="1" noChangeShapeType="1" noTextEdit="1"/>
              </p:cNvSpPr>
              <p:nvPr>
                <p:ph idx="1"/>
              </p:nvPr>
            </p:nvSpPr>
            <p:spPr>
              <a:xfrm>
                <a:off x="1066800" y="1609344"/>
                <a:ext cx="10058400" cy="4050792"/>
              </a:xfrm>
              <a:blipFill>
                <a:blip r:embed="rId3"/>
                <a:stretch>
                  <a:fillRect l="-424" r="-60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D6F083C-1F45-4FB7-B97D-2492A8448BB9}"/>
              </a:ext>
            </a:extLst>
          </p:cNvPr>
          <p:cNvSpPr>
            <a:spLocks noGrp="1"/>
          </p:cNvSpPr>
          <p:nvPr>
            <p:ph type="sldNum" sz="quarter" idx="12"/>
          </p:nvPr>
        </p:nvSpPr>
        <p:spPr/>
        <p:txBody>
          <a:bodyPr/>
          <a:lstStyle/>
          <a:p>
            <a:fld id="{51B60E87-7B2F-4408-B32A-2FCA83F8D01E}" type="slidenum">
              <a:rPr lang="zh-TW" altLang="en-US" smtClean="0"/>
              <a:pPr/>
              <a:t>8</a:t>
            </a:fld>
            <a:endParaRPr lang="zh-TW" altLang="en-US"/>
          </a:p>
        </p:txBody>
      </p:sp>
      <p:sp>
        <p:nvSpPr>
          <p:cNvPr id="6"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299753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內容版面配置區 9">
                <a:extLst>
                  <a:ext uri="{FF2B5EF4-FFF2-40B4-BE49-F238E27FC236}">
                    <a16:creationId xmlns:a16="http://schemas.microsoft.com/office/drawing/2014/main" id="{1F333629-0D44-4EE1-ABEB-2E00D46F35E7}"/>
                  </a:ext>
                </a:extLst>
              </p:cNvPr>
              <p:cNvSpPr>
                <a:spLocks noGrp="1"/>
              </p:cNvSpPr>
              <p:nvPr>
                <p:ph idx="1"/>
              </p:nvPr>
            </p:nvSpPr>
            <p:spPr>
              <a:xfrm>
                <a:off x="1066800" y="1609344"/>
                <a:ext cx="10058400" cy="4050792"/>
              </a:xfrm>
            </p:spPr>
            <p:txBody>
              <a:bodyPr>
                <a:normAutofit/>
              </a:bodyPr>
              <a:lstStyle/>
              <a:p>
                <a:pPr>
                  <a:lnSpc>
                    <a:spcPct val="150000"/>
                  </a:lnSpc>
                </a:pPr>
                <a:r>
                  <a:rPr lang="en-US" altLang="zh-TW" sz="2400" dirty="0">
                    <a:solidFill>
                      <a:schemeClr val="tx1"/>
                    </a:solidFill>
                    <a:latin typeface="Helvetica" panose="020B0604020202020204" pitchFamily="34" charset="0"/>
                    <a:cs typeface="Helvetica" panose="020B0604020202020204" pitchFamily="34" charset="0"/>
                  </a:rPr>
                  <a:t>To </a:t>
                </a:r>
                <a:r>
                  <a:rPr lang="en-US" altLang="zh-TW" sz="2400" dirty="0" err="1">
                    <a:solidFill>
                      <a:schemeClr val="tx1"/>
                    </a:solidFill>
                    <a:latin typeface="Helvetica" panose="020B0604020202020204" pitchFamily="34" charset="0"/>
                    <a:cs typeface="Helvetica" panose="020B0604020202020204" pitchFamily="34" charset="0"/>
                  </a:rPr>
                  <a:t>visualise</a:t>
                </a:r>
                <a:r>
                  <a:rPr lang="en-US" altLang="zh-TW" sz="2400" dirty="0">
                    <a:solidFill>
                      <a:schemeClr val="tx1"/>
                    </a:solidFill>
                    <a:latin typeface="Helvetica" panose="020B0604020202020204" pitchFamily="34" charset="0"/>
                    <a:cs typeface="Helvetica" panose="020B0604020202020204" pitchFamily="34" charset="0"/>
                  </a:rPr>
                  <a:t> the image information that is encoded at different layers of the hierarchy (Fig 1, content reconstructions) we perform gradient descent on a white noise image to find another image that matches the feature responses of the original image. So let </a:t>
                </a:r>
                <a14:m>
                  <m:oMath xmlns:m="http://schemas.openxmlformats.org/officeDocument/2006/math">
                    <m:acc>
                      <m:accPr>
                        <m:chr m:val="⃗"/>
                        <m:ctrlPr>
                          <a:rPr lang="en-US" altLang="zh-TW" sz="2400" i="1" dirty="0" smtClean="0">
                            <a:solidFill>
                              <a:schemeClr val="tx1"/>
                            </a:solidFill>
                            <a:latin typeface="Cambria Math" panose="02040503050406030204" pitchFamily="18" charset="0"/>
                          </a:rPr>
                        </m:ctrlPr>
                      </m:accPr>
                      <m:e>
                        <m:r>
                          <a:rPr lang="en-US" altLang="zh-TW" sz="2400" i="1" dirty="0" smtClean="0">
                            <a:solidFill>
                              <a:schemeClr val="tx1"/>
                            </a:solidFill>
                            <a:latin typeface="Cambria Math" panose="02040503050406030204" pitchFamily="18" charset="0"/>
                          </a:rPr>
                          <m:t>𝑝</m:t>
                        </m:r>
                      </m:e>
                    </m:acc>
                  </m:oMath>
                </a14:m>
                <a:r>
                  <a:rPr lang="en-US" altLang="zh-TW" sz="2400" dirty="0">
                    <a:solidFill>
                      <a:schemeClr val="tx1"/>
                    </a:solidFill>
                    <a:latin typeface="Helvetica" panose="020B0604020202020204" pitchFamily="34" charset="0"/>
                    <a:cs typeface="Helvetica" panose="020B0604020202020204" pitchFamily="34" charset="0"/>
                  </a:rPr>
                  <a:t> and ~</a:t>
                </a:r>
                <a14:m>
                  <m:oMath xmlns:m="http://schemas.openxmlformats.org/officeDocument/2006/math">
                    <m:acc>
                      <m:accPr>
                        <m:chr m:val="⃗"/>
                        <m:ctrlPr>
                          <a:rPr lang="en-US" altLang="zh-TW" sz="2400" i="1" smtClean="0">
                            <a:solidFill>
                              <a:schemeClr val="tx1"/>
                            </a:solidFill>
                            <a:latin typeface="Cambria Math" panose="02040503050406030204" pitchFamily="18" charset="0"/>
                          </a:rPr>
                        </m:ctrlPr>
                      </m:accPr>
                      <m:e>
                        <m:r>
                          <a:rPr lang="en-US" altLang="zh-TW" sz="2400" i="1" smtClean="0">
                            <a:solidFill>
                              <a:schemeClr val="tx1"/>
                            </a:solidFill>
                            <a:latin typeface="Cambria Math" panose="02040503050406030204" pitchFamily="18" charset="0"/>
                          </a:rPr>
                          <m:t>𝑥</m:t>
                        </m:r>
                      </m:e>
                    </m:acc>
                  </m:oMath>
                </a14:m>
                <a:r>
                  <a:rPr lang="en-US" altLang="zh-TW" sz="2400" dirty="0">
                    <a:solidFill>
                      <a:schemeClr val="tx1"/>
                    </a:solidFill>
                    <a:latin typeface="Helvetica" panose="020B0604020202020204" pitchFamily="34" charset="0"/>
                    <a:cs typeface="Helvetica" panose="020B0604020202020204" pitchFamily="34" charset="0"/>
                  </a:rPr>
                  <a:t> be the original image and the image that is generated and </a:t>
                </a: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i="1" smtClean="0">
                            <a:solidFill>
                              <a:schemeClr val="tx1"/>
                            </a:solidFill>
                            <a:latin typeface="Cambria Math" panose="02040503050406030204" pitchFamily="18" charset="0"/>
                          </a:rPr>
                          <m:t>𝑃</m:t>
                        </m:r>
                      </m:e>
                      <m:sup>
                        <m:r>
                          <a:rPr lang="en-US" altLang="zh-TW" sz="2400" i="1" smtClean="0">
                            <a:solidFill>
                              <a:schemeClr val="tx1"/>
                            </a:solidFill>
                            <a:latin typeface="Cambria Math" panose="02040503050406030204" pitchFamily="18" charset="0"/>
                          </a:rPr>
                          <m:t>𝑙</m:t>
                        </m:r>
                      </m:sup>
                    </m:sSup>
                  </m:oMath>
                </a14:m>
                <a:r>
                  <a:rPr lang="en-US" altLang="zh-TW" sz="2400" dirty="0">
                    <a:solidFill>
                      <a:schemeClr val="tx1"/>
                    </a:solidFill>
                    <a:latin typeface="Helvetica" panose="020B0604020202020204" pitchFamily="34" charset="0"/>
                    <a:cs typeface="Helvetica" panose="020B0604020202020204" pitchFamily="34" charset="0"/>
                  </a:rPr>
                  <a:t> and </a:t>
                </a: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i="1" smtClean="0">
                            <a:solidFill>
                              <a:schemeClr val="tx1"/>
                            </a:solidFill>
                            <a:latin typeface="Cambria Math" panose="02040503050406030204" pitchFamily="18" charset="0"/>
                          </a:rPr>
                          <m:t>𝐹</m:t>
                        </m:r>
                      </m:e>
                      <m:sup>
                        <m:r>
                          <a:rPr lang="en-US" altLang="zh-TW" sz="2400" i="1" smtClean="0">
                            <a:solidFill>
                              <a:schemeClr val="tx1"/>
                            </a:solidFill>
                            <a:latin typeface="Cambria Math" panose="02040503050406030204" pitchFamily="18" charset="0"/>
                          </a:rPr>
                          <m:t>𝑙</m:t>
                        </m:r>
                      </m:sup>
                    </m:sSup>
                  </m:oMath>
                </a14:m>
                <a:r>
                  <a:rPr lang="en-US" altLang="zh-TW" sz="2400" dirty="0">
                    <a:solidFill>
                      <a:schemeClr val="tx1"/>
                    </a:solidFill>
                    <a:latin typeface="Helvetica" panose="020B0604020202020204" pitchFamily="34" charset="0"/>
                    <a:cs typeface="Helvetica" panose="020B0604020202020204" pitchFamily="34" charset="0"/>
                  </a:rPr>
                  <a:t> their respective feature representation in layer </a:t>
                </a:r>
                <a14:m>
                  <m:oMath xmlns:m="http://schemas.openxmlformats.org/officeDocument/2006/math">
                    <m:r>
                      <a:rPr lang="en-US" altLang="zh-TW" sz="2400" i="1" dirty="0" smtClean="0">
                        <a:solidFill>
                          <a:schemeClr val="tx1"/>
                        </a:solidFill>
                        <a:latin typeface="Cambria Math" panose="02040503050406030204" pitchFamily="18" charset="0"/>
                      </a:rPr>
                      <m:t>𝑙</m:t>
                    </m:r>
                  </m:oMath>
                </a14:m>
                <a:r>
                  <a:rPr lang="en-US" altLang="zh-TW" sz="2400" dirty="0">
                    <a:solidFill>
                      <a:schemeClr val="tx1"/>
                    </a:solidFill>
                    <a:latin typeface="Helvetica" panose="020B0604020202020204" pitchFamily="34" charset="0"/>
                    <a:cs typeface="Helvetica" panose="020B0604020202020204" pitchFamily="34" charset="0"/>
                  </a:rPr>
                  <a:t>. </a:t>
                </a:r>
                <a:endParaRPr lang="zh-TW" altLang="en-US" sz="2800" dirty="0">
                  <a:solidFill>
                    <a:schemeClr val="tx1"/>
                  </a:solidFill>
                  <a:latin typeface="Helvetica" panose="020B0604020202020204" pitchFamily="34" charset="0"/>
                  <a:cs typeface="Helvetica" panose="020B0604020202020204" pitchFamily="34" charset="0"/>
                </a:endParaRPr>
              </a:p>
            </p:txBody>
          </p:sp>
        </mc:Choice>
        <mc:Fallback xmlns="">
          <p:sp>
            <p:nvSpPr>
              <p:cNvPr id="10" name="內容版面配置區 9">
                <a:extLst>
                  <a:ext uri="{FF2B5EF4-FFF2-40B4-BE49-F238E27FC236}">
                    <a16:creationId xmlns:a16="http://schemas.microsoft.com/office/drawing/2014/main" id="{1F333629-0D44-4EE1-ABEB-2E00D46F35E7}"/>
                  </a:ext>
                </a:extLst>
              </p:cNvPr>
              <p:cNvSpPr>
                <a:spLocks noGrp="1" noRot="1" noChangeAspect="1" noMove="1" noResize="1" noEditPoints="1" noAdjustHandles="1" noChangeArrowheads="1" noChangeShapeType="1" noTextEdit="1"/>
              </p:cNvSpPr>
              <p:nvPr>
                <p:ph idx="1"/>
              </p:nvPr>
            </p:nvSpPr>
            <p:spPr>
              <a:xfrm>
                <a:off x="1066800" y="1609344"/>
                <a:ext cx="10058400" cy="4050792"/>
              </a:xfrm>
              <a:blipFill>
                <a:blip r:embed="rId3"/>
                <a:stretch>
                  <a:fillRect l="-545" r="-42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D6F083C-1F45-4FB7-B97D-2492A8448BB9}"/>
              </a:ext>
            </a:extLst>
          </p:cNvPr>
          <p:cNvSpPr>
            <a:spLocks noGrp="1"/>
          </p:cNvSpPr>
          <p:nvPr>
            <p:ph type="sldNum" sz="quarter" idx="12"/>
          </p:nvPr>
        </p:nvSpPr>
        <p:spPr/>
        <p:txBody>
          <a:bodyPr/>
          <a:lstStyle/>
          <a:p>
            <a:fld id="{51B60E87-7B2F-4408-B32A-2FCA83F8D01E}" type="slidenum">
              <a:rPr lang="zh-TW" altLang="en-US" smtClean="0"/>
              <a:pPr/>
              <a:t>9</a:t>
            </a:fld>
            <a:endParaRPr lang="zh-TW" altLang="en-US"/>
          </a:p>
        </p:txBody>
      </p:sp>
      <p:sp>
        <p:nvSpPr>
          <p:cNvPr id="6" name="文字方塊 5">
            <a:extLst>
              <a:ext uri="{FF2B5EF4-FFF2-40B4-BE49-F238E27FC236}">
                <a16:creationId xmlns:a16="http://schemas.microsoft.com/office/drawing/2014/main" id="{AAA6320E-60D2-4A4F-BD5D-218296893256}"/>
              </a:ext>
            </a:extLst>
          </p:cNvPr>
          <p:cNvSpPr txBox="1"/>
          <p:nvPr/>
        </p:nvSpPr>
        <p:spPr>
          <a:xfrm>
            <a:off x="3051048" y="5263634"/>
            <a:ext cx="6096000" cy="369332"/>
          </a:xfrm>
          <a:prstGeom prst="rect">
            <a:avLst/>
          </a:prstGeom>
          <a:noFill/>
        </p:spPr>
        <p:txBody>
          <a:bodyPr wrap="square">
            <a:spAutoFit/>
          </a:bodyPr>
          <a:lstStyle/>
          <a:p>
            <a:endParaRPr lang="zh-TW" altLang="en-US" dirty="0"/>
          </a:p>
        </p:txBody>
      </p:sp>
      <p:sp>
        <p:nvSpPr>
          <p:cNvPr id="7" name="標題 1">
            <a:extLst>
              <a:ext uri="{FF2B5EF4-FFF2-40B4-BE49-F238E27FC236}">
                <a16:creationId xmlns:a16="http://schemas.microsoft.com/office/drawing/2014/main" id="{1148F94F-13A7-C015-E426-3ADA9239D1BC}"/>
              </a:ext>
            </a:extLst>
          </p:cNvPr>
          <p:cNvSpPr>
            <a:spLocks noGrp="1"/>
          </p:cNvSpPr>
          <p:nvPr>
            <p:ph type="title"/>
          </p:nvPr>
        </p:nvSpPr>
        <p:spPr>
          <a:xfrm>
            <a:off x="1069848" y="0"/>
            <a:ext cx="10058400" cy="1609344"/>
          </a:xfrm>
        </p:spPr>
        <p:txBody>
          <a:bodyPr>
            <a:normAutofit/>
          </a:bodyPr>
          <a:lstStyle/>
          <a:p>
            <a:r>
              <a:rPr lang="en-US" altLang="zh-TW" sz="3600" dirty="0">
                <a:latin typeface="Bauhaus 93" panose="04030905020B02020C02" pitchFamily="82" charset="0"/>
                <a:ea typeface="標楷體" panose="03000509000000000000" pitchFamily="65" charset="-120"/>
              </a:rPr>
              <a:t>Method</a:t>
            </a:r>
            <a:endParaRPr lang="zh-TW" altLang="en-US" sz="3600" dirty="0">
              <a:latin typeface="Bauhaus 93" panose="04030905020B02020C02" pitchFamily="82" charset="0"/>
              <a:ea typeface="標楷體" panose="03000509000000000000" pitchFamily="65" charset="-120"/>
            </a:endParaRPr>
          </a:p>
        </p:txBody>
      </p:sp>
    </p:spTree>
    <p:extLst>
      <p:ext uri="{BB962C8B-B14F-4D97-AF65-F5344CB8AC3E}">
        <p14:creationId xmlns:p14="http://schemas.microsoft.com/office/powerpoint/2010/main" val="3841080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2532</TotalTime>
  <Words>1794</Words>
  <Application>Microsoft Office PowerPoint</Application>
  <PresentationFormat>寬螢幕</PresentationFormat>
  <Paragraphs>165</Paragraphs>
  <Slides>32</Slides>
  <Notes>8</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32</vt:i4>
      </vt:variant>
    </vt:vector>
  </HeadingPairs>
  <TitlesOfParts>
    <vt:vector size="45" baseType="lpstr">
      <vt:lpstr>STHupo</vt:lpstr>
      <vt:lpstr>微軟正黑體</vt:lpstr>
      <vt:lpstr>標楷體</vt:lpstr>
      <vt:lpstr>Arial</vt:lpstr>
      <vt:lpstr>Bauhaus 93</vt:lpstr>
      <vt:lpstr>Calibri</vt:lpstr>
      <vt:lpstr>Cambria Math</vt:lpstr>
      <vt:lpstr>Helvetica</vt:lpstr>
      <vt:lpstr>Rockwell</vt:lpstr>
      <vt:lpstr>Rockwell Condensed</vt:lpstr>
      <vt:lpstr>Stencil</vt:lpstr>
      <vt:lpstr>Wingdings</vt:lpstr>
      <vt:lpstr>木刻字型</vt:lpstr>
      <vt:lpstr>A Neural Algorithm of Artistic Style</vt:lpstr>
      <vt:lpstr>Table Of Content</vt:lpstr>
      <vt:lpstr>Introduction</vt:lpstr>
      <vt:lpstr>Introduction</vt:lpstr>
      <vt:lpstr>Introduction</vt:lpstr>
      <vt:lpstr>Method</vt:lpstr>
      <vt:lpstr>Method</vt:lpstr>
      <vt:lpstr>Method</vt:lpstr>
      <vt:lpstr>Method</vt:lpstr>
      <vt:lpstr>Method</vt:lpstr>
      <vt:lpstr>Method</vt:lpstr>
      <vt:lpstr>Method</vt:lpstr>
      <vt:lpstr>PowerPoint 簡報</vt:lpstr>
      <vt:lpstr>Method</vt:lpstr>
      <vt:lpstr>code</vt:lpstr>
      <vt:lpstr>Method</vt:lpstr>
      <vt:lpstr>Method</vt:lpstr>
      <vt:lpstr>Method</vt:lpstr>
      <vt:lpstr>Method</vt:lpstr>
      <vt:lpstr>Method</vt:lpstr>
      <vt:lpstr>PowerPoint 簡報</vt:lpstr>
      <vt:lpstr>Set parameters</vt:lpstr>
      <vt:lpstr>show</vt:lpstr>
      <vt:lpstr>PowerPoint 簡報</vt:lpstr>
      <vt:lpstr>PowerPoint 簡報</vt:lpstr>
      <vt:lpstr>PowerPoint 簡報</vt:lpstr>
      <vt:lpstr>PowerPoint 簡報</vt:lpstr>
      <vt:lpstr>Conclusion </vt:lpstr>
      <vt:lpstr>PowerPoint 簡報</vt:lpstr>
      <vt:lpstr>PowerPoint 簡報</vt:lpstr>
      <vt:lpstr> 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Neural Algorithm of Artistic Style</dc:title>
  <dc:creator>游家雯(s07330220)</dc:creator>
  <cp:lastModifiedBy>張苡萱</cp:lastModifiedBy>
  <cp:revision>61</cp:revision>
  <dcterms:created xsi:type="dcterms:W3CDTF">2023-06-05T15:40:34Z</dcterms:created>
  <dcterms:modified xsi:type="dcterms:W3CDTF">2023-06-08T06:02:45Z</dcterms:modified>
</cp:coreProperties>
</file>